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96" r:id="rId3"/>
    <p:sldId id="413" r:id="rId4"/>
    <p:sldId id="417" r:id="rId5"/>
    <p:sldId id="416" r:id="rId6"/>
    <p:sldId id="331" r:id="rId7"/>
    <p:sldId id="428" r:id="rId8"/>
    <p:sldId id="430" r:id="rId9"/>
    <p:sldId id="431" r:id="rId10"/>
    <p:sldId id="400" r:id="rId11"/>
    <p:sldId id="432" r:id="rId12"/>
    <p:sldId id="402" r:id="rId13"/>
    <p:sldId id="403" r:id="rId14"/>
    <p:sldId id="426" r:id="rId15"/>
    <p:sldId id="406" r:id="rId16"/>
    <p:sldId id="427" r:id="rId17"/>
    <p:sldId id="348" r:id="rId18"/>
    <p:sldId id="442" r:id="rId19"/>
    <p:sldId id="444" r:id="rId20"/>
    <p:sldId id="440" r:id="rId21"/>
    <p:sldId id="438" r:id="rId22"/>
    <p:sldId id="439" r:id="rId23"/>
    <p:sldId id="441" r:id="rId24"/>
    <p:sldId id="404" r:id="rId25"/>
    <p:sldId id="443" r:id="rId26"/>
    <p:sldId id="332" r:id="rId27"/>
    <p:sldId id="394" r:id="rId28"/>
    <p:sldId id="388" r:id="rId29"/>
    <p:sldId id="344" r:id="rId30"/>
    <p:sldId id="386" r:id="rId31"/>
    <p:sldId id="411" r:id="rId32"/>
    <p:sldId id="407" r:id="rId33"/>
    <p:sldId id="383" r:id="rId34"/>
    <p:sldId id="389" r:id="rId35"/>
    <p:sldId id="37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" id="{DDE0C72C-075A-4C30-A0E7-506C5F8C2760}">
          <p14:sldIdLst>
            <p14:sldId id="256"/>
          </p14:sldIdLst>
        </p14:section>
        <p14:section name="本文" id="{FACCB9E6-93CC-4974-8C68-D507726A6E5D}">
          <p14:sldIdLst>
            <p14:sldId id="296"/>
            <p14:sldId id="413"/>
            <p14:sldId id="417"/>
            <p14:sldId id="416"/>
            <p14:sldId id="331"/>
            <p14:sldId id="428"/>
            <p14:sldId id="430"/>
            <p14:sldId id="431"/>
            <p14:sldId id="400"/>
            <p14:sldId id="432"/>
            <p14:sldId id="402"/>
            <p14:sldId id="403"/>
            <p14:sldId id="426"/>
            <p14:sldId id="406"/>
            <p14:sldId id="427"/>
            <p14:sldId id="348"/>
            <p14:sldId id="442"/>
            <p14:sldId id="444"/>
            <p14:sldId id="440"/>
            <p14:sldId id="438"/>
            <p14:sldId id="439"/>
            <p14:sldId id="441"/>
            <p14:sldId id="404"/>
            <p14:sldId id="443"/>
            <p14:sldId id="332"/>
            <p14:sldId id="394"/>
            <p14:sldId id="388"/>
            <p14:sldId id="344"/>
            <p14:sldId id="386"/>
            <p14:sldId id="411"/>
            <p14:sldId id="407"/>
            <p14:sldId id="383"/>
            <p14:sldId id="389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村 建翔" initials="中村" lastIdx="1" clrIdx="0">
    <p:extLst>
      <p:ext uri="{19B8F6BF-5375-455C-9EA6-DF929625EA0E}">
        <p15:presenceInfo xmlns:p15="http://schemas.microsoft.com/office/powerpoint/2012/main" userId="8299eb77c94a94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FF5050"/>
    <a:srgbClr val="2F528F"/>
    <a:srgbClr val="CC3399"/>
    <a:srgbClr val="D0CECE"/>
    <a:srgbClr val="FF99FF"/>
    <a:srgbClr val="A7D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1491" autoAdjust="0"/>
  </p:normalViewPr>
  <p:slideViewPr>
    <p:cSldViewPr snapToGrid="0">
      <p:cViewPr varScale="1">
        <p:scale>
          <a:sx n="83" d="100"/>
          <a:sy n="83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F092F-C083-45B7-8240-33B7F0B0541D}" type="datetimeFigureOut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33AB3-7A34-453B-BD9F-0BA034FC2F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7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748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481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222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6177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56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直線閾値では，送信機</a:t>
            </a:r>
            <a:r>
              <a:rPr kumimoji="1" lang="en-US" altLang="ja-JP" dirty="0"/>
              <a:t>6400</a:t>
            </a:r>
            <a:r>
              <a:rPr kumimoji="1" lang="ja-JP" altLang="en-US" dirty="0"/>
              <a:t>のデータに対し，</a:t>
            </a:r>
            <a:r>
              <a:rPr kumimoji="1" lang="en-US" altLang="ja-JP" dirty="0"/>
              <a:t>1500</a:t>
            </a:r>
            <a:r>
              <a:rPr kumimoji="1" lang="ja-JP" altLang="en-US" dirty="0"/>
              <a:t>個ほどのデータを検出している（</a:t>
            </a:r>
            <a:r>
              <a:rPr kumimoji="1" lang="en-US" altLang="ja-JP" dirty="0"/>
              <a:t>25%</a:t>
            </a:r>
            <a:r>
              <a:rPr kumimoji="1" lang="ja-JP" altLang="en-US" dirty="0"/>
              <a:t>前後）</a:t>
            </a:r>
            <a:endParaRPr kumimoji="1" lang="en-US" altLang="ja-JP" dirty="0"/>
          </a:p>
          <a:p>
            <a:r>
              <a:rPr kumimoji="1" lang="ja-JP" altLang="en-US" dirty="0"/>
              <a:t>今回は</a:t>
            </a:r>
            <a:r>
              <a:rPr kumimoji="1" lang="en-US" altLang="ja-JP" dirty="0"/>
              <a:t>SVC</a:t>
            </a:r>
            <a:r>
              <a:rPr kumimoji="1" lang="ja-JP" altLang="en-US" dirty="0"/>
              <a:t>では</a:t>
            </a:r>
            <a:r>
              <a:rPr kumimoji="1" lang="en-US" altLang="ja-JP" dirty="0"/>
              <a:t>43%</a:t>
            </a:r>
            <a:r>
              <a:rPr kumimoji="1" lang="ja-JP" altLang="en-US" dirty="0"/>
              <a:t>のデータを検出出来ているので，検出データ数で言えば良い（誤り数も一定数あることを忘れてはいけない．）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857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31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現在，閾値を超えた画素を長方形で囲い，これを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として出力している．</a:t>
            </a:r>
            <a:endParaRPr kumimoji="1" lang="en-US" altLang="ja-JP" dirty="0"/>
          </a:p>
          <a:p>
            <a:r>
              <a:rPr kumimoji="1" lang="en-US" altLang="ja-JP" dirty="0"/>
              <a:t>LED</a:t>
            </a:r>
            <a:r>
              <a:rPr kumimoji="1" lang="ja-JP" altLang="en-US" dirty="0"/>
              <a:t>すべてを捕捉しているわけではないので，より精度を上げるためには</a:t>
            </a:r>
            <a:endParaRPr kumimoji="1" lang="en-US" altLang="ja-JP" dirty="0"/>
          </a:p>
          <a:p>
            <a:r>
              <a:rPr kumimoji="1" lang="ja-JP" altLang="en-US" dirty="0"/>
              <a:t>出来るだけ多くの画素を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として検出したい．</a:t>
            </a:r>
            <a:endParaRPr kumimoji="1" lang="en-US" altLang="ja-JP" dirty="0"/>
          </a:p>
          <a:p>
            <a:r>
              <a:rPr kumimoji="1" lang="ja-JP" altLang="en-US" dirty="0"/>
              <a:t>そこで，機械学習によって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と背景を分類できないかを考えた．</a:t>
            </a:r>
            <a:endParaRPr kumimoji="1" lang="en-US" altLang="ja-JP" dirty="0"/>
          </a:p>
          <a:p>
            <a:r>
              <a:rPr kumimoji="1" lang="ja-JP" altLang="en-US" dirty="0"/>
              <a:t>直線閾値という単純な手法では検出できなかった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も検出できるようになり，精度の向上に繋がる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17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25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32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153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30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920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35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149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904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1613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1600"/>
            <a:ext cx="6858000" cy="13462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61315" y="6356350"/>
            <a:ext cx="2057400" cy="365125"/>
          </a:xfrm>
        </p:spPr>
        <p:txBody>
          <a:bodyPr/>
          <a:lstStyle/>
          <a:p>
            <a:fld id="{1E713CB3-A9D1-4224-AF75-EC156ECF296A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347E5ED-FA1D-4126-A6CD-BC1869EC4AD4}"/>
              </a:ext>
            </a:extLst>
          </p:cNvPr>
          <p:cNvCxnSpPr>
            <a:cxnSpLocks/>
          </p:cNvCxnSpPr>
          <p:nvPr userDrawn="1"/>
        </p:nvCxnSpPr>
        <p:spPr>
          <a:xfrm>
            <a:off x="0" y="3522622"/>
            <a:ext cx="9144000" cy="0"/>
          </a:xfrm>
          <a:prstGeom prst="line">
            <a:avLst/>
          </a:prstGeom>
          <a:ln w="57150">
            <a:gradFill flip="none" rotWithShape="1">
              <a:gsLst>
                <a:gs pos="50000">
                  <a:schemeClr val="accent5">
                    <a:lumMod val="67000"/>
                    <a:lumOff val="33000"/>
                  </a:schemeClr>
                </a:gs>
                <a:gs pos="6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41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997B5-9E2F-4568-987D-3D3CE3E53299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84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5F0E7-1B5E-4682-865E-B44E10EA52EB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75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92" y="805776"/>
            <a:ext cx="8626416" cy="5371187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/>
            </a:lvl1pPr>
            <a:lvl2pPr marL="685800" indent="-228600">
              <a:buClr>
                <a:srgbClr val="2F528F"/>
              </a:buClr>
              <a:buFont typeface="Wingdings" panose="05000000000000000000" pitchFamily="2" charset="2"/>
              <a:buChar char="ü"/>
              <a:defRPr sz="2000"/>
            </a:lvl2pPr>
            <a:lvl3pPr marL="1143000" indent="-228600">
              <a:buClr>
                <a:srgbClr val="2F528F"/>
              </a:buClr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60D-33B8-400C-820D-A05EDBEDFF6B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5445" y="16031"/>
            <a:ext cx="2057400" cy="365125"/>
          </a:xfrm>
        </p:spPr>
        <p:txBody>
          <a:bodyPr/>
          <a:lstStyle>
            <a:lvl1pPr>
              <a:defRPr sz="2800"/>
            </a:lvl1pPr>
          </a:lstStyle>
          <a:p>
            <a:fld id="{4611F9C2-6641-4325-A1B0-8726CAAFC082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D98C4E1-4FFF-468F-8C08-B073E6C08379}"/>
              </a:ext>
            </a:extLst>
          </p:cNvPr>
          <p:cNvCxnSpPr>
            <a:cxnSpLocks/>
          </p:cNvCxnSpPr>
          <p:nvPr userDrawn="1"/>
        </p:nvCxnSpPr>
        <p:spPr>
          <a:xfrm>
            <a:off x="0" y="589807"/>
            <a:ext cx="9144000" cy="0"/>
          </a:xfrm>
          <a:prstGeom prst="line">
            <a:avLst/>
          </a:prstGeom>
          <a:ln w="57150">
            <a:gradFill flip="none" rotWithShape="1">
              <a:gsLst>
                <a:gs pos="50000">
                  <a:schemeClr val="accent5">
                    <a:lumMod val="67000"/>
                    <a:lumOff val="33000"/>
                  </a:schemeClr>
                </a:gs>
                <a:gs pos="6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913338C-F3B7-49FC-A78A-5E5271D3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92" y="1"/>
            <a:ext cx="8626416" cy="68103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59C832-4763-45B2-9B61-273F4DE17CB4}"/>
              </a:ext>
            </a:extLst>
          </p:cNvPr>
          <p:cNvSpPr txBox="1">
            <a:spLocks/>
          </p:cNvSpPr>
          <p:nvPr userDrawn="1"/>
        </p:nvSpPr>
        <p:spPr>
          <a:xfrm>
            <a:off x="8223920" y="17427"/>
            <a:ext cx="92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/17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130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8307-2439-4B1B-B3BE-EC4D9D90A27B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17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25200"/>
            <a:ext cx="3886200" cy="523353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25200"/>
            <a:ext cx="3886200" cy="523353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D4B9-D88E-423C-AC97-AA0638AB3F67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BA1358F-D2E2-4422-B358-4B22DE61BABD}"/>
              </a:ext>
            </a:extLst>
          </p:cNvPr>
          <p:cNvCxnSpPr/>
          <p:nvPr userDrawn="1"/>
        </p:nvCxnSpPr>
        <p:spPr>
          <a:xfrm>
            <a:off x="0" y="839973"/>
            <a:ext cx="9144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93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6AFA-8E0F-43A0-95E8-CAB2683A848D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16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BB0C-55B6-4FED-A18B-DD18A00D5F21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3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3B03-28BE-4FEF-8A8F-4B5AB41B9EDA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0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421F-F1BC-41D3-9856-F8E01DCA85EF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41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0F761-DDDE-4C16-806B-6480EF1A12A9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09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839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25033"/>
            <a:ext cx="7886700" cy="525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6B3F-B4FA-4FAF-A2E9-0DB0D22E2148}" type="datetime1">
              <a:rPr kumimoji="1" lang="ja-JP" altLang="en-US" smtClean="0"/>
              <a:t>2022/7/14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871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1F9C2-6641-4325-A1B0-8726CAAFC082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053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SzPct val="90000"/>
        <a:buFont typeface="Wingdings" panose="05000000000000000000" pitchFamily="2" charset="2"/>
        <a:buChar char="u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Ø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ü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4161903-E6A6-5711-2041-E6771D90B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36" y="5040896"/>
            <a:ext cx="5369325" cy="1265938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FE477989-B232-402F-BE24-4C60EEC00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路車間可視光通信における</a:t>
            </a:r>
            <a:br>
              <a:rPr lang="en-US" altLang="ja-JP" b="1" dirty="0"/>
            </a:br>
            <a:r>
              <a:rPr lang="en-US" altLang="ja-JP" b="1" dirty="0"/>
              <a:t>CS-SVM</a:t>
            </a:r>
            <a:r>
              <a:rPr lang="ja-JP" altLang="en-US" b="1" dirty="0"/>
              <a:t>と時空間勾配を用いた</a:t>
            </a:r>
            <a:br>
              <a:rPr lang="en-US" altLang="ja-JP" b="1" dirty="0"/>
            </a:br>
            <a:r>
              <a:rPr lang="en-US" altLang="ja-JP" b="1" dirty="0"/>
              <a:t>LED</a:t>
            </a:r>
            <a:r>
              <a:rPr lang="ja-JP" altLang="en-US" b="1" dirty="0"/>
              <a:t>アレイ捕捉手法</a:t>
            </a:r>
            <a:endParaRPr lang="ja-JP" altLang="en-US" sz="4400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A8E73FD6-6364-4DA5-B6CF-F51BCD351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424" y="3914612"/>
            <a:ext cx="7017152" cy="1346200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dirty="0"/>
              <a:t>〇</a:t>
            </a:r>
            <a:r>
              <a:rPr lang="ja-JP" altLang="en-US" u="sng" dirty="0"/>
              <a:t>中村 建翔</a:t>
            </a:r>
            <a:r>
              <a:rPr lang="en-US" altLang="ja-JP" baseline="30000" dirty="0"/>
              <a:t>(a)</a:t>
            </a:r>
            <a:r>
              <a:rPr lang="ja-JP" altLang="en-US" dirty="0"/>
              <a:t>，山里 敬也（名大），木下 雅之（千葉工大）</a:t>
            </a:r>
            <a:endParaRPr lang="en-US" altLang="ja-JP" dirty="0"/>
          </a:p>
          <a:p>
            <a:r>
              <a:rPr lang="ja-JP" altLang="en-US" dirty="0"/>
              <a:t>岡田 啓，藤井 俊彰（名大），荒井 伸太郎（岡山理科大）</a:t>
            </a:r>
            <a:endParaRPr lang="en-US" altLang="ja-JP" dirty="0"/>
          </a:p>
          <a:p>
            <a:r>
              <a:rPr lang="ja-JP" altLang="en-US" dirty="0"/>
              <a:t>鎌倉 浩嗣（千葉工大），圓道 知博（長岡技科大）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375214-7EB2-AF14-6370-88BA31A48CC2}"/>
              </a:ext>
            </a:extLst>
          </p:cNvPr>
          <p:cNvSpPr txBox="1"/>
          <p:nvPr/>
        </p:nvSpPr>
        <p:spPr>
          <a:xfrm>
            <a:off x="5706608" y="5776837"/>
            <a:ext cx="3199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00" dirty="0"/>
              <a:t>2022/07/14 </a:t>
            </a:r>
          </a:p>
          <a:p>
            <a:pPr algn="r"/>
            <a:r>
              <a:rPr kumimoji="1" lang="en-US" altLang="ja-JP" sz="1600" dirty="0"/>
              <a:t>CS</a:t>
            </a:r>
            <a:r>
              <a:rPr kumimoji="1" lang="ja-JP" altLang="en-US" sz="1600" dirty="0"/>
              <a:t>研究会</a:t>
            </a:r>
            <a:endParaRPr kumimoji="1" lang="en-US" altLang="ja-JP" sz="1600" dirty="0"/>
          </a:p>
          <a:p>
            <a:pPr algn="r"/>
            <a:r>
              <a:rPr kumimoji="1" lang="ja-JP" altLang="en-US" sz="1600" dirty="0"/>
              <a:t>＠屋久島環境文化村センター</a:t>
            </a:r>
            <a:endParaRPr kumimoji="1" lang="en-US" altLang="ja-JP" sz="1600" dirty="0"/>
          </a:p>
          <a:p>
            <a:pPr algn="r"/>
            <a:endParaRPr kumimoji="1" lang="en-US" altLang="ja-JP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BEBD0BC-1A6C-C230-D1B9-D35EEC7D51AD}"/>
              </a:ext>
            </a:extLst>
          </p:cNvPr>
          <p:cNvSpPr txBox="1"/>
          <p:nvPr/>
        </p:nvSpPr>
        <p:spPr>
          <a:xfrm>
            <a:off x="13029" y="6233863"/>
            <a:ext cx="4708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00" dirty="0"/>
              <a:t>(a) : kenakamu@katayama.nuee.nagoya-u.ac.jp</a:t>
            </a:r>
          </a:p>
          <a:p>
            <a:pPr algn="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2403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A465ED-5240-1A0A-48D6-3D56F3037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45" y="3755019"/>
            <a:ext cx="2520000" cy="25466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88884BC-DE6F-2792-48B1-78146EA92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2" y="3755020"/>
            <a:ext cx="2520000" cy="25466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AED3210-EE5D-6B46-865D-E77EE1A4D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4" y="3755020"/>
            <a:ext cx="2520000" cy="2546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06CD5130-73C8-4644-B487-3C06410225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4000" y="1"/>
                <a:ext cx="8261350" cy="68103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ja-JP" altLang="en-US" dirty="0"/>
                  <a:t>平均法アンダーサンプリング</a:t>
                </a:r>
                <a:r>
                  <a:rPr lang="en-US" altLang="ja-JP" baseline="30000" dirty="0"/>
                  <a:t>[6]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06CD5130-73C8-4644-B487-3C0641022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4000" y="1"/>
                <a:ext cx="8261350" cy="681035"/>
              </a:xfrm>
              <a:blipFill>
                <a:blip r:embed="rId5"/>
                <a:stretch>
                  <a:fillRect t="-893" b="-9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4">
                <a:extLst>
                  <a:ext uri="{FF2B5EF4-FFF2-40B4-BE49-F238E27FC236}">
                    <a16:creationId xmlns:a16="http://schemas.microsoft.com/office/drawing/2014/main" id="{FFF74CEA-3355-47C6-88DE-76B8778C29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ja-JP" altLang="en-US" dirty="0"/>
                  <a:t>機械学習では，データ分布の偏りは学習結果に偏りを生む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⇒背景データに対し，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dirty="0"/>
                  <a:t>平均法アンダーサンプリング</a:t>
                </a:r>
                <a:r>
                  <a:rPr lang="en-US" altLang="ja-JP" baseline="30000" dirty="0"/>
                  <a:t>[7]</a:t>
                </a:r>
                <a:r>
                  <a:rPr lang="ja-JP" altLang="en-US" dirty="0"/>
                  <a:t>を行う</a:t>
                </a:r>
                <a:endParaRPr lang="en-US" altLang="ja-JP" dirty="0"/>
              </a:p>
              <a:p>
                <a:pPr lvl="2"/>
                <a:endParaRPr lang="en-US" altLang="ja-JP" dirty="0"/>
              </a:p>
              <a:p>
                <a:r>
                  <a:rPr lang="ja-JP" altLang="en-US" dirty="0"/>
                  <a:t>背景データを𝑘平均法を用いて</a:t>
                </a:r>
                <a:r>
                  <a:rPr lang="en-US" altLang="ja-JP" dirty="0"/>
                  <a:t>3</a:t>
                </a:r>
                <a:r>
                  <a:rPr lang="ja-JP" altLang="en-US" dirty="0"/>
                  <a:t>つのクラスタに分け，　　各クラスタでそれぞれアンダーサンプリング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各クラスタのデータ数を以下の通りに削減</a:t>
                </a:r>
                <a:endParaRPr lang="en-US" altLang="ja-JP" dirty="0"/>
              </a:p>
              <a:p>
                <a:pPr marL="457200" lvl="1" indent="0">
                  <a:buNone/>
                </a:pPr>
                <a:r>
                  <a:rPr lang="ja-JP" altLang="en-US" b="1" dirty="0">
                    <a:solidFill>
                      <a:srgbClr val="CC3399"/>
                    </a:solidFill>
                  </a:rPr>
                  <a:t>赤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117→117</a:t>
                </a:r>
                <a:r>
                  <a:rPr lang="ja-JP" altLang="en-US" dirty="0"/>
                  <a:t>，</a:t>
                </a:r>
                <a:r>
                  <a:rPr lang="ja-JP" altLang="en-US" b="1" dirty="0">
                    <a:solidFill>
                      <a:schemeClr val="accent1"/>
                    </a:solidFill>
                  </a:rPr>
                  <a:t>青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5489→116</a:t>
                </a:r>
                <a:r>
                  <a:rPr lang="ja-JP" altLang="en-US" dirty="0"/>
                  <a:t>，</a:t>
                </a:r>
                <a:r>
                  <a:rPr lang="ja-JP" altLang="en-US" b="1" dirty="0">
                    <a:solidFill>
                      <a:schemeClr val="accent6"/>
                    </a:solidFill>
                  </a:rPr>
                  <a:t>緑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442→95</a:t>
                </a:r>
              </a:p>
              <a:p>
                <a:pPr marL="457200" lvl="1" indent="0">
                  <a:buNone/>
                </a:pPr>
                <a:r>
                  <a:rPr lang="ja-JP" altLang="en-US" dirty="0"/>
                  <a:t>⇒データ分布の偏りを解消できた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5" name="コンテンツ プレースホルダー 24">
                <a:extLst>
                  <a:ext uri="{FF2B5EF4-FFF2-40B4-BE49-F238E27FC236}">
                    <a16:creationId xmlns:a16="http://schemas.microsoft.com/office/drawing/2014/main" id="{FFF74CEA-3355-47C6-88DE-76B8778C2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059" t="-14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矢印: 右 10">
            <a:extLst>
              <a:ext uri="{FF2B5EF4-FFF2-40B4-BE49-F238E27FC236}">
                <a16:creationId xmlns:a16="http://schemas.microsoft.com/office/drawing/2014/main" id="{76082906-E952-1A83-4EBD-AEE3CD381191}"/>
              </a:ext>
            </a:extLst>
          </p:cNvPr>
          <p:cNvSpPr/>
          <p:nvPr/>
        </p:nvSpPr>
        <p:spPr>
          <a:xfrm>
            <a:off x="2740196" y="4733086"/>
            <a:ext cx="419100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EC771B20-B8B5-F463-44D4-287D5AC032B2}"/>
              </a:ext>
            </a:extLst>
          </p:cNvPr>
          <p:cNvSpPr/>
          <p:nvPr/>
        </p:nvSpPr>
        <p:spPr>
          <a:xfrm>
            <a:off x="5768362" y="4733086"/>
            <a:ext cx="419100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149CA3F-F429-BD03-E253-24361FBC76D7}"/>
              </a:ext>
            </a:extLst>
          </p:cNvPr>
          <p:cNvSpPr txBox="1"/>
          <p:nvPr/>
        </p:nvSpPr>
        <p:spPr>
          <a:xfrm>
            <a:off x="443721" y="6367463"/>
            <a:ext cx="825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200" dirty="0"/>
              <a:t>[7]</a:t>
            </a:r>
            <a:r>
              <a:rPr lang="ja-JP" altLang="en-US" sz="1200" dirty="0"/>
              <a:t> </a:t>
            </a:r>
            <a:r>
              <a:rPr lang="en-US" altLang="ja-JP" sz="1200" dirty="0"/>
              <a:t>:</a:t>
            </a:r>
            <a:r>
              <a:rPr lang="ja-JP" altLang="en-US" sz="1200" dirty="0"/>
              <a:t> </a:t>
            </a:r>
            <a:r>
              <a:rPr lang="en-US" altLang="ja-JP" sz="1200" dirty="0"/>
              <a:t>C.M. Bishop and N.M. </a:t>
            </a:r>
            <a:r>
              <a:rPr lang="en-US" altLang="ja-JP" sz="1200" dirty="0" err="1"/>
              <a:t>Nasrabadi</a:t>
            </a:r>
            <a:r>
              <a:rPr lang="en-US" altLang="ja-JP" sz="1200" dirty="0"/>
              <a:t>, Pattern Recognition and Machine Learning, springer, 2006. 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52065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/>
          <a:lstStyle/>
          <a:p>
            <a:r>
              <a:rPr lang="ja-JP" altLang="en-US" dirty="0"/>
              <a:t>提案手法による閾値曲線の導出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CS-SVM</a:t>
            </a:r>
            <a:r>
              <a:rPr lang="ja-JP" altLang="en-US" dirty="0"/>
              <a:t>による学習の流れは以下の通り</a:t>
            </a:r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E653554-FA9F-59B7-474B-9C16C330F5C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3200395"/>
            <a:ext cx="2520000" cy="254668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B221A2-0EFF-30DE-0A9D-42E12A1DD71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04" y="3200395"/>
            <a:ext cx="2520000" cy="254668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FF89245-FCC9-3B1D-28E3-DB2652B71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45" y="3200395"/>
            <a:ext cx="2520000" cy="2546683"/>
          </a:xfrm>
          <a:prstGeom prst="rect">
            <a:avLst/>
          </a:prstGeom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CD9F1EE0-9865-FB70-D67F-E21D623DBF84}"/>
              </a:ext>
            </a:extLst>
          </p:cNvPr>
          <p:cNvSpPr/>
          <p:nvPr/>
        </p:nvSpPr>
        <p:spPr>
          <a:xfrm>
            <a:off x="2956715" y="220058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60FA8DA6-5750-53F5-E823-47814EB4CAB8}"/>
              </a:ext>
            </a:extLst>
          </p:cNvPr>
          <p:cNvSpPr/>
          <p:nvPr/>
        </p:nvSpPr>
        <p:spPr>
          <a:xfrm>
            <a:off x="288000" y="1559856"/>
            <a:ext cx="2664000" cy="1917428"/>
          </a:xfrm>
          <a:custGeom>
            <a:avLst/>
            <a:gdLst>
              <a:gd name="connsiteX0" fmla="*/ 0 w 2664000"/>
              <a:gd name="connsiteY0" fmla="*/ 0 h 1917428"/>
              <a:gd name="connsiteX1" fmla="*/ 2664000 w 2664000"/>
              <a:gd name="connsiteY1" fmla="*/ 0 h 1917428"/>
              <a:gd name="connsiteX2" fmla="*/ 2664000 w 2664000"/>
              <a:gd name="connsiteY2" fmla="*/ 1492808 h 1917428"/>
              <a:gd name="connsiteX3" fmla="*/ 1478050 w 2664000"/>
              <a:gd name="connsiteY3" fmla="*/ 1492808 h 1917428"/>
              <a:gd name="connsiteX4" fmla="*/ 1223406 w 2664000"/>
              <a:gd name="connsiteY4" fmla="*/ 1917428 h 1917428"/>
              <a:gd name="connsiteX5" fmla="*/ 1185950 w 2664000"/>
              <a:gd name="connsiteY5" fmla="*/ 1492808 h 1917428"/>
              <a:gd name="connsiteX6" fmla="*/ 0 w 2664000"/>
              <a:gd name="connsiteY6" fmla="*/ 1492808 h 1917428"/>
              <a:gd name="connsiteX7" fmla="*/ 0 w 2664000"/>
              <a:gd name="connsiteY7" fmla="*/ 0 h 191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4000" h="1917428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8050" y="1492808"/>
                </a:lnTo>
                <a:lnTo>
                  <a:pt x="1223406" y="1917428"/>
                </a:lnTo>
                <a:lnTo>
                  <a:pt x="1185950" y="1492808"/>
                </a:lnTo>
                <a:lnTo>
                  <a:pt x="0" y="1492808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時空間勾配を特徴量に持つラベル付きデータセットを作成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kumimoji="1" lang="en-US" altLang="ja-JP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D1C6E07B-F112-8786-8D99-935C50423743}"/>
              </a:ext>
            </a:extLst>
          </p:cNvPr>
          <p:cNvSpPr/>
          <p:nvPr/>
        </p:nvSpPr>
        <p:spPr>
          <a:xfrm>
            <a:off x="3240000" y="1559856"/>
            <a:ext cx="2664000" cy="1914701"/>
          </a:xfrm>
          <a:custGeom>
            <a:avLst/>
            <a:gdLst>
              <a:gd name="connsiteX0" fmla="*/ 0 w 2664000"/>
              <a:gd name="connsiteY0" fmla="*/ 0 h 1914701"/>
              <a:gd name="connsiteX1" fmla="*/ 2664000 w 2664000"/>
              <a:gd name="connsiteY1" fmla="*/ 0 h 1914701"/>
              <a:gd name="connsiteX2" fmla="*/ 2664000 w 2664000"/>
              <a:gd name="connsiteY2" fmla="*/ 1492808 h 1914701"/>
              <a:gd name="connsiteX3" fmla="*/ 1473837 w 2664000"/>
              <a:gd name="connsiteY3" fmla="*/ 1492808 h 1914701"/>
              <a:gd name="connsiteX4" fmla="*/ 1347333 w 2664000"/>
              <a:gd name="connsiteY4" fmla="*/ 1914701 h 1914701"/>
              <a:gd name="connsiteX5" fmla="*/ 1183613 w 2664000"/>
              <a:gd name="connsiteY5" fmla="*/ 1492808 h 1914701"/>
              <a:gd name="connsiteX6" fmla="*/ 0 w 2664000"/>
              <a:gd name="connsiteY6" fmla="*/ 1492808 h 191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00" h="1914701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3837" y="1492808"/>
                </a:lnTo>
                <a:lnTo>
                  <a:pt x="1347333" y="1914701"/>
                </a:lnTo>
                <a:lnTo>
                  <a:pt x="1183613" y="1492808"/>
                </a:lnTo>
                <a:lnTo>
                  <a:pt x="0" y="1492808"/>
                </a:lnTo>
                <a:close/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背景データに対して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𝑘平均法アンダー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サンプリングによるデータ分布の均一化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kumimoji="1"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5238FC0F-E29C-2191-E1D8-09A1BAD0C065}"/>
              </a:ext>
            </a:extLst>
          </p:cNvPr>
          <p:cNvSpPr/>
          <p:nvPr/>
        </p:nvSpPr>
        <p:spPr>
          <a:xfrm>
            <a:off x="6192000" y="1559856"/>
            <a:ext cx="2664000" cy="1914701"/>
          </a:xfrm>
          <a:custGeom>
            <a:avLst/>
            <a:gdLst>
              <a:gd name="connsiteX0" fmla="*/ 0 w 2664000"/>
              <a:gd name="connsiteY0" fmla="*/ 0 h 1914701"/>
              <a:gd name="connsiteX1" fmla="*/ 2664000 w 2664000"/>
              <a:gd name="connsiteY1" fmla="*/ 0 h 1914701"/>
              <a:gd name="connsiteX2" fmla="*/ 2664000 w 2664000"/>
              <a:gd name="connsiteY2" fmla="*/ 1492808 h 1914701"/>
              <a:gd name="connsiteX3" fmla="*/ 1477679 w 2664000"/>
              <a:gd name="connsiteY3" fmla="*/ 1492808 h 1914701"/>
              <a:gd name="connsiteX4" fmla="*/ 1420176 w 2664000"/>
              <a:gd name="connsiteY4" fmla="*/ 1914701 h 1914701"/>
              <a:gd name="connsiteX5" fmla="*/ 1187455 w 2664000"/>
              <a:gd name="connsiteY5" fmla="*/ 1492808 h 1914701"/>
              <a:gd name="connsiteX6" fmla="*/ 0 w 2664000"/>
              <a:gd name="connsiteY6" fmla="*/ 1492808 h 191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00" h="1914701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7679" y="1492808"/>
                </a:lnTo>
                <a:lnTo>
                  <a:pt x="1420176" y="1914701"/>
                </a:lnTo>
                <a:lnTo>
                  <a:pt x="1187455" y="1492808"/>
                </a:lnTo>
                <a:lnTo>
                  <a:pt x="0" y="149280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提案手法である</a:t>
            </a:r>
            <a:r>
              <a:rPr kumimoji="1" lang="en-US" altLang="ja-JP" b="1" dirty="0">
                <a:solidFill>
                  <a:schemeClr val="tx1"/>
                </a:solidFill>
              </a:rPr>
              <a:t>CS-SVM</a:t>
            </a:r>
            <a:r>
              <a:rPr kumimoji="1" lang="ja-JP" altLang="en-US" b="1" dirty="0">
                <a:solidFill>
                  <a:schemeClr val="tx1"/>
                </a:solidFill>
              </a:rPr>
              <a:t>による学習を行い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閾値曲線を導出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796BE06C-F87F-D427-63C3-9E7AC50A84B8}"/>
              </a:ext>
            </a:extLst>
          </p:cNvPr>
          <p:cNvSpPr/>
          <p:nvPr/>
        </p:nvSpPr>
        <p:spPr>
          <a:xfrm>
            <a:off x="5898306" y="220058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22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2" y="805776"/>
            <a:ext cx="8626416" cy="5810924"/>
          </a:xfrm>
        </p:spPr>
        <p:txBody>
          <a:bodyPr>
            <a:normAutofit/>
          </a:bodyPr>
          <a:lstStyle/>
          <a:p>
            <a:r>
              <a:rPr lang="en-US" altLang="ja-JP" dirty="0"/>
              <a:t>SVM (Support Vector Machine)</a:t>
            </a:r>
          </a:p>
          <a:p>
            <a:pPr lvl="1"/>
            <a:r>
              <a:rPr lang="ja-JP" altLang="en-US" dirty="0"/>
              <a:t>教師あり学習の分類モデル</a:t>
            </a:r>
            <a:endParaRPr lang="en-US" altLang="ja-JP" dirty="0"/>
          </a:p>
          <a:p>
            <a:pPr lvl="1"/>
            <a:r>
              <a:rPr lang="ja-JP" altLang="en-US" dirty="0"/>
              <a:t>境界とデータとの距離であるマージンが　　　　　　　　　　　　　最大となる境界線を導出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CS-SVM (Cost-Sensitive Support Vector Machine)</a:t>
            </a:r>
          </a:p>
          <a:p>
            <a:pPr lvl="1"/>
            <a:r>
              <a:rPr lang="en-US" altLang="ja-JP" dirty="0"/>
              <a:t>SVM</a:t>
            </a:r>
            <a:r>
              <a:rPr lang="ja-JP" altLang="en-US" dirty="0"/>
              <a:t>の中で，誤検出のコストを別々に設定できる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本研究では</a:t>
            </a:r>
            <a:r>
              <a:rPr lang="en-US" altLang="ja-JP" dirty="0"/>
              <a:t>CS-SVM</a:t>
            </a:r>
            <a:r>
              <a:rPr lang="ja-JP" altLang="en-US" dirty="0"/>
              <a:t>を用いた</a:t>
            </a:r>
            <a:endParaRPr lang="en-US" altLang="ja-JP" dirty="0"/>
          </a:p>
          <a:p>
            <a:pPr lvl="1"/>
            <a:r>
              <a:rPr lang="ja-JP" altLang="en-US" dirty="0"/>
              <a:t>背景を送信機と誤検出するコストを大きく </a:t>
            </a:r>
            <a:r>
              <a:rPr lang="en-US" altLang="ja-JP" dirty="0"/>
              <a:t>(</a:t>
            </a:r>
            <a:r>
              <a:rPr lang="ja-JP" altLang="en-US" dirty="0"/>
              <a:t>許容しない</a:t>
            </a:r>
            <a:r>
              <a:rPr lang="en-US" altLang="ja-JP" dirty="0"/>
              <a:t>)</a:t>
            </a:r>
            <a:r>
              <a:rPr lang="ja-JP" altLang="en-US" dirty="0"/>
              <a:t>し，　　　　送信機を背景と誤検出するコストを小さく </a:t>
            </a:r>
            <a:r>
              <a:rPr lang="en-US" altLang="ja-JP" dirty="0"/>
              <a:t>(</a:t>
            </a:r>
            <a:r>
              <a:rPr lang="ja-JP" altLang="en-US" dirty="0"/>
              <a:t>許容する</a:t>
            </a:r>
            <a:r>
              <a:rPr lang="en-US" altLang="ja-JP" dirty="0"/>
              <a:t>)</a:t>
            </a:r>
            <a:r>
              <a:rPr lang="ja-JP" altLang="en-US" dirty="0"/>
              <a:t>した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CS-SVM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kumimoji="1" lang="en-US" altLang="ja-JP" dirty="0"/>
              <a:t>Cost-Sensitive Support Vector Machine)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3B51F192-853E-F078-76C0-EBD367A3EA37}"/>
              </a:ext>
            </a:extLst>
          </p:cNvPr>
          <p:cNvSpPr/>
          <p:nvPr/>
        </p:nvSpPr>
        <p:spPr>
          <a:xfrm>
            <a:off x="6638945" y="2265820"/>
            <a:ext cx="25400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0A5D8A56-9978-9AB6-3659-E16AAAD65B24}"/>
              </a:ext>
            </a:extLst>
          </p:cNvPr>
          <p:cNvSpPr/>
          <p:nvPr/>
        </p:nvSpPr>
        <p:spPr>
          <a:xfrm>
            <a:off x="6523270" y="1407250"/>
            <a:ext cx="25400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BA2DD7E-1F0F-3145-3319-B7297CD8CD07}"/>
              </a:ext>
            </a:extLst>
          </p:cNvPr>
          <p:cNvSpPr/>
          <p:nvPr/>
        </p:nvSpPr>
        <p:spPr>
          <a:xfrm>
            <a:off x="7137400" y="1673152"/>
            <a:ext cx="25400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ABBBDF81-997F-A0E3-1DF6-EE6C96489AE8}"/>
              </a:ext>
            </a:extLst>
          </p:cNvPr>
          <p:cNvSpPr/>
          <p:nvPr/>
        </p:nvSpPr>
        <p:spPr>
          <a:xfrm>
            <a:off x="7109175" y="866358"/>
            <a:ext cx="25400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86FE1769-BF08-BDC3-C879-62AAAAEEA273}"/>
              </a:ext>
            </a:extLst>
          </p:cNvPr>
          <p:cNvSpPr/>
          <p:nvPr/>
        </p:nvSpPr>
        <p:spPr>
          <a:xfrm>
            <a:off x="7875414" y="1756316"/>
            <a:ext cx="294640" cy="254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C4F228C8-B9D6-944A-99EC-198E0BCEEAD2}"/>
              </a:ext>
            </a:extLst>
          </p:cNvPr>
          <p:cNvSpPr/>
          <p:nvPr/>
        </p:nvSpPr>
        <p:spPr>
          <a:xfrm>
            <a:off x="8006368" y="1120358"/>
            <a:ext cx="294640" cy="254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C613B951-7AEF-4D0D-E279-A5E23A78E392}"/>
              </a:ext>
            </a:extLst>
          </p:cNvPr>
          <p:cNvSpPr/>
          <p:nvPr/>
        </p:nvSpPr>
        <p:spPr>
          <a:xfrm>
            <a:off x="8492615" y="1756316"/>
            <a:ext cx="294640" cy="254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11CDBFE2-D08C-69D2-F5D7-40B486C609D7}"/>
              </a:ext>
            </a:extLst>
          </p:cNvPr>
          <p:cNvSpPr/>
          <p:nvPr/>
        </p:nvSpPr>
        <p:spPr>
          <a:xfrm>
            <a:off x="7916035" y="2470948"/>
            <a:ext cx="294640" cy="254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FB2035A-22F8-1407-3B5A-8038360B6CE6}"/>
              </a:ext>
            </a:extLst>
          </p:cNvPr>
          <p:cNvCxnSpPr>
            <a:cxnSpLocks/>
          </p:cNvCxnSpPr>
          <p:nvPr/>
        </p:nvCxnSpPr>
        <p:spPr>
          <a:xfrm flipH="1">
            <a:off x="7497027" y="866358"/>
            <a:ext cx="378387" cy="18585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5327A551-6B59-7590-29B7-515771715147}"/>
              </a:ext>
            </a:extLst>
          </p:cNvPr>
          <p:cNvCxnSpPr>
            <a:cxnSpLocks/>
          </p:cNvCxnSpPr>
          <p:nvPr/>
        </p:nvCxnSpPr>
        <p:spPr>
          <a:xfrm>
            <a:off x="7438463" y="735926"/>
            <a:ext cx="378387" cy="20355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8AEB47-6676-9745-4C6B-79D7114D7061}"/>
              </a:ext>
            </a:extLst>
          </p:cNvPr>
          <p:cNvSpPr txBox="1"/>
          <p:nvPr/>
        </p:nvSpPr>
        <p:spPr>
          <a:xfrm>
            <a:off x="1250950" y="5450750"/>
            <a:ext cx="6642100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sz="2400" b="1" dirty="0"/>
              <a:t>背景を誤検出することなく送信機を検出できる</a:t>
            </a:r>
            <a:endParaRPr lang="en-US" altLang="ja-JP" sz="2400" b="1" dirty="0"/>
          </a:p>
          <a:p>
            <a:pPr marL="0" indent="0">
              <a:buNone/>
            </a:pPr>
            <a:r>
              <a:rPr lang="ja-JP" altLang="en-US" sz="2400" b="1" dirty="0"/>
              <a:t>閾値曲線を導出することができる</a:t>
            </a:r>
            <a:endParaRPr lang="en-US" altLang="ja-JP" sz="2400" b="1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E85D11D4-E270-2885-CA6A-CF4D95BF228C}"/>
              </a:ext>
            </a:extLst>
          </p:cNvPr>
          <p:cNvSpPr/>
          <p:nvPr/>
        </p:nvSpPr>
        <p:spPr>
          <a:xfrm rot="5400000">
            <a:off x="4362450" y="4964060"/>
            <a:ext cx="4191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88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63783A-F675-3731-70BD-0597CA210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26" y="2368414"/>
            <a:ext cx="2944800" cy="1742947"/>
          </a:xfrm>
          <a:prstGeom prst="rect">
            <a:avLst/>
          </a:prstGeom>
        </p:spPr>
      </p:pic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送信データは</a:t>
            </a:r>
            <a:r>
              <a:rPr kumimoji="1" lang="en-US" altLang="ja-JP" dirty="0"/>
              <a:t>On-Off-keying</a:t>
            </a:r>
            <a:r>
              <a:rPr lang="ja-JP" altLang="en-US" dirty="0"/>
              <a:t>変調</a:t>
            </a:r>
            <a:endParaRPr lang="en-US" altLang="ja-JP" dirty="0"/>
          </a:p>
          <a:p>
            <a:r>
              <a:rPr lang="ja-JP" altLang="en-US" dirty="0"/>
              <a:t>撮影実験は２回行った</a:t>
            </a:r>
            <a:endParaRPr lang="en-US" altLang="ja-JP" dirty="0"/>
          </a:p>
          <a:p>
            <a:r>
              <a:rPr lang="ja-JP" altLang="en-US" dirty="0"/>
              <a:t>送信機と背景のラベル付けは目視で行った</a:t>
            </a:r>
            <a:endParaRPr lang="en-US" altLang="ja-JP" dirty="0"/>
          </a:p>
          <a:p>
            <a:r>
              <a:rPr lang="ja-JP" altLang="en-US" dirty="0"/>
              <a:t>時空間勾配は先行研究</a:t>
            </a:r>
            <a:r>
              <a:rPr lang="en-US" altLang="ja-JP" baseline="30000" dirty="0"/>
              <a:t>[5] </a:t>
            </a:r>
            <a:r>
              <a:rPr lang="ja-JP" altLang="en-US" dirty="0"/>
              <a:t>と同様に算出</a:t>
            </a: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撮影実験とラベル付きデータセットの作成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graphicFrame>
        <p:nvGraphicFramePr>
          <p:cNvPr id="18" name="表 5">
            <a:extLst>
              <a:ext uri="{FF2B5EF4-FFF2-40B4-BE49-F238E27FC236}">
                <a16:creationId xmlns:a16="http://schemas.microsoft.com/office/drawing/2014/main" id="{82EB4EFF-2886-F4BC-03E1-46EA41F6D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46892"/>
              </p:ext>
            </p:extLst>
          </p:nvPr>
        </p:nvGraphicFramePr>
        <p:xfrm>
          <a:off x="1083733" y="3163793"/>
          <a:ext cx="2724244" cy="2673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122">
                  <a:extLst>
                    <a:ext uri="{9D8B030D-6E8A-4147-A177-3AD203B41FA5}">
                      <a16:colId xmlns:a16="http://schemas.microsoft.com/office/drawing/2014/main" val="432297810"/>
                    </a:ext>
                  </a:extLst>
                </a:gridCol>
                <a:gridCol w="1362122">
                  <a:extLst>
                    <a:ext uri="{9D8B030D-6E8A-4147-A177-3AD203B41FA5}">
                      <a16:colId xmlns:a16="http://schemas.microsoft.com/office/drawing/2014/main" val="1756635863"/>
                    </a:ext>
                  </a:extLst>
                </a:gridCol>
              </a:tblGrid>
              <a:tr h="30843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受信機</a:t>
                      </a:r>
                      <a:endParaRPr kumimoji="1" lang="en-US" altLang="ja-JP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高速度カメラ</a:t>
                      </a:r>
                      <a:endParaRPr kumimoji="1" lang="en-US" altLang="ja-JP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386925"/>
                  </a:ext>
                </a:extLst>
              </a:tr>
              <a:tr h="30843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送信機</a:t>
                      </a:r>
                      <a:endParaRPr kumimoji="1" lang="en-US" altLang="ja-JP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LED</a:t>
                      </a:r>
                      <a:r>
                        <a:rPr kumimoji="1" lang="ja-JP" altLang="en-US" sz="1400" b="1" dirty="0"/>
                        <a:t>アレイ</a:t>
                      </a:r>
                      <a:endParaRPr kumimoji="1" lang="en-US" altLang="ja-JP" sz="1400" b="1" dirty="0"/>
                    </a:p>
                    <a:p>
                      <a:pPr algn="ctr"/>
                      <a:r>
                        <a:rPr kumimoji="1" lang="en-US" altLang="ja-JP" sz="1400" b="1" dirty="0"/>
                        <a:t>16x16</a:t>
                      </a:r>
                      <a:r>
                        <a:rPr kumimoji="1" lang="ja-JP" altLang="en-US" sz="1400" b="1" dirty="0"/>
                        <a:t>個</a:t>
                      </a:r>
                      <a:endParaRPr kumimoji="1" lang="en-US" altLang="ja-JP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74874"/>
                  </a:ext>
                </a:extLst>
              </a:tr>
              <a:tr h="3084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F</a:t>
                      </a:r>
                      <a:r>
                        <a:rPr kumimoji="1" lang="ja-JP" altLang="en-US" sz="1400" b="1" dirty="0"/>
                        <a:t>値</a:t>
                      </a:r>
                      <a:endParaRPr kumimoji="1" lang="en-US" altLang="ja-JP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9042"/>
                  </a:ext>
                </a:extLst>
              </a:tr>
              <a:tr h="3084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LED</a:t>
                      </a:r>
                      <a:r>
                        <a:rPr kumimoji="1" lang="ja-JP" altLang="en-US" sz="1400" b="1" dirty="0"/>
                        <a:t>表示速度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>
                          <a:solidFill>
                            <a:schemeClr val="tx1"/>
                          </a:solidFill>
                        </a:rPr>
                        <a:t>1000Hz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874267"/>
                  </a:ext>
                </a:extLst>
              </a:tr>
              <a:tr h="30843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撮影速度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>
                          <a:solidFill>
                            <a:schemeClr val="tx1"/>
                          </a:solidFill>
                        </a:rPr>
                        <a:t>2000fps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30710"/>
                  </a:ext>
                </a:extLst>
              </a:tr>
              <a:tr h="30843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/>
                        <a:t>受信解像度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>
                          <a:solidFill>
                            <a:schemeClr val="tx1"/>
                          </a:solidFill>
                        </a:rPr>
                        <a:t>512×512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54219"/>
                  </a:ext>
                </a:extLst>
              </a:tr>
              <a:tr h="3084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dirty="0"/>
                        <a:t>撮影距離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>
                          <a:solidFill>
                            <a:schemeClr val="tx1"/>
                          </a:solidFill>
                        </a:rPr>
                        <a:t>5m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546529"/>
                  </a:ext>
                </a:extLst>
              </a:tr>
              <a:tr h="214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dirty="0"/>
                        <a:t>車両速度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>
                          <a:solidFill>
                            <a:schemeClr val="tx1"/>
                          </a:solidFill>
                        </a:rPr>
                        <a:t>25km/h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74623"/>
                  </a:ext>
                </a:extLst>
              </a:tr>
            </a:tbl>
          </a:graphicData>
        </a:graphic>
      </p:graphicFrame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E4C78E-A931-43A5-7EBF-9E779FB651B2}"/>
              </a:ext>
            </a:extLst>
          </p:cNvPr>
          <p:cNvSpPr txBox="1"/>
          <p:nvPr/>
        </p:nvSpPr>
        <p:spPr>
          <a:xfrm>
            <a:off x="1120549" y="2837998"/>
            <a:ext cx="265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/>
              <a:t>実験諸元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473D69E-03DA-1E54-6577-69A6121055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77" r="1017" b="37"/>
          <a:stretch/>
        </p:blipFill>
        <p:spPr>
          <a:xfrm>
            <a:off x="7432188" y="805776"/>
            <a:ext cx="1413362" cy="1435046"/>
          </a:xfrm>
          <a:prstGeom prst="rect">
            <a:avLst/>
          </a:prstGeom>
        </p:spPr>
      </p:pic>
      <p:pic>
        <p:nvPicPr>
          <p:cNvPr id="15" name="実験風景 (2)">
            <a:hlinkClick r:id="" action="ppaction://media"/>
            <a:extLst>
              <a:ext uri="{FF2B5EF4-FFF2-40B4-BE49-F238E27FC236}">
                <a16:creationId xmlns:a16="http://schemas.microsoft.com/office/drawing/2014/main" id="{DD3F0D46-8194-05E7-AEC8-A1D2433EAD9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15" end="5472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1566" y="4198677"/>
            <a:ext cx="2908001" cy="1635951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24B6C7-C0F3-C823-C5CB-2329CEDB8B78}"/>
              </a:ext>
            </a:extLst>
          </p:cNvPr>
          <p:cNvSpPr txBox="1"/>
          <p:nvPr/>
        </p:nvSpPr>
        <p:spPr>
          <a:xfrm>
            <a:off x="443721" y="6176963"/>
            <a:ext cx="82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200" dirty="0"/>
              <a:t>[5]</a:t>
            </a:r>
            <a:r>
              <a:rPr lang="ja-JP" altLang="en-US" sz="1200" dirty="0"/>
              <a:t> </a:t>
            </a:r>
            <a:r>
              <a:rPr lang="en-US" altLang="ja-JP" sz="1200" dirty="0"/>
              <a:t>:</a:t>
            </a:r>
            <a:r>
              <a:rPr lang="ja-JP" altLang="en-US" sz="1200" dirty="0"/>
              <a:t> </a:t>
            </a:r>
            <a:r>
              <a:rPr lang="en-US" altLang="ja-JP" sz="1200" dirty="0"/>
              <a:t>K. Nakamura, R. Huang, T. </a:t>
            </a:r>
            <a:r>
              <a:rPr lang="en-US" altLang="ja-JP" sz="1200" dirty="0" err="1"/>
              <a:t>Yamazato</a:t>
            </a:r>
            <a:r>
              <a:rPr lang="en-US" altLang="ja-JP" sz="1200" dirty="0"/>
              <a:t>, M. Kinoshita, K. Kamakura, S. Arai, T. </a:t>
            </a:r>
            <a:r>
              <a:rPr lang="en-US" altLang="ja-JP" sz="1200" dirty="0" err="1"/>
              <a:t>Yendo</a:t>
            </a:r>
            <a:r>
              <a:rPr lang="en-US" altLang="ja-JP" sz="1200" dirty="0"/>
              <a:t>, T. </a:t>
            </a:r>
            <a:r>
              <a:rPr lang="en-US" altLang="ja-JP" sz="1200" dirty="0" err="1"/>
              <a:t>Fujii</a:t>
            </a:r>
            <a:r>
              <a:rPr lang="en-US" altLang="ja-JP" sz="1200" dirty="0"/>
              <a:t>, “Roadside LED Array Acquisition For Road-to-Vehicle Visible Light Communication Using Spatial-Temporal Gradient Values,” IEICE Communications Express, Aug 2022.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84475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1ECCFB5-52CB-0F7A-6823-3591B463A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カーネルは以下の２パターンを採用</a:t>
            </a:r>
          </a:p>
          <a:p>
            <a:pPr lvl="1"/>
            <a:r>
              <a:rPr kumimoji="1" lang="en-US" altLang="ja-JP" dirty="0"/>
              <a:t>Radial Basis Function</a:t>
            </a:r>
            <a:r>
              <a:rPr lang="ja-JP" altLang="en-US" dirty="0"/>
              <a:t> </a:t>
            </a:r>
            <a:r>
              <a:rPr kumimoji="1" lang="en-US" altLang="ja-JP" dirty="0"/>
              <a:t>(RBF</a:t>
            </a:r>
            <a:r>
              <a:rPr kumimoji="1" lang="ja-JP" altLang="en-US" dirty="0"/>
              <a:t>，放射基底関数</a:t>
            </a:r>
            <a:r>
              <a:rPr kumimoji="1" lang="en-US" altLang="ja-JP" dirty="0"/>
              <a:t>) </a:t>
            </a:r>
          </a:p>
          <a:p>
            <a:pPr lvl="1"/>
            <a:r>
              <a:rPr kumimoji="1" lang="en-US" altLang="ja-JP" dirty="0"/>
              <a:t>Polynomial (Poly</a:t>
            </a:r>
            <a:r>
              <a:rPr kumimoji="1" lang="ja-JP" altLang="en-US" dirty="0"/>
              <a:t>，多項式関数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r>
              <a:rPr kumimoji="1" lang="ja-JP" altLang="en-US" sz="2000" dirty="0"/>
              <a:t>𝐶：誤判別を許容する指標，大きいほど許容しなくなる</a:t>
            </a:r>
          </a:p>
          <a:p>
            <a:pPr marL="0" indent="0">
              <a:buNone/>
            </a:pPr>
            <a:r>
              <a:rPr kumimoji="1" lang="ja-JP" altLang="en-US" sz="2000" dirty="0"/>
              <a:t>𝛾：決定境界の複雑さ，大きいほど複雑な決定境界になる</a:t>
            </a:r>
          </a:p>
          <a:p>
            <a:pPr marL="0" indent="0">
              <a:buNone/>
            </a:pPr>
            <a:r>
              <a:rPr kumimoji="1" lang="ja-JP" altLang="en-US" sz="2000" dirty="0"/>
              <a:t>𝑐𝑙𝑎𝑠𝑠</a:t>
            </a:r>
            <a:r>
              <a:rPr kumimoji="1" lang="en-US" altLang="ja-JP" sz="2000" dirty="0"/>
              <a:t>_</a:t>
            </a:r>
            <a:r>
              <a:rPr kumimoji="1" lang="ja-JP" altLang="en-US" sz="2000" dirty="0"/>
              <a:t>𝑤𝑒𝑖𝑔</a:t>
            </a:r>
            <a:r>
              <a:rPr kumimoji="1" lang="en-US" altLang="ja-JP" sz="2000" dirty="0"/>
              <a:t>ℎ</a:t>
            </a:r>
            <a:r>
              <a:rPr kumimoji="1" lang="ja-JP" altLang="en-US" sz="2000" dirty="0"/>
              <a:t>𝑡：各クラスの</a:t>
            </a:r>
            <a:r>
              <a:rPr lang="ja-JP" altLang="en-US" sz="2000" dirty="0"/>
              <a:t>コスト</a:t>
            </a:r>
            <a:r>
              <a:rPr lang="en-US" altLang="ja-JP" sz="2000" dirty="0"/>
              <a:t>(</a:t>
            </a:r>
            <a:r>
              <a:rPr lang="ja-JP" altLang="en-US" sz="2000" dirty="0"/>
              <a:t>重み</a:t>
            </a:r>
            <a:r>
              <a:rPr lang="en-US" altLang="ja-JP" sz="2000" dirty="0"/>
              <a:t>)</a:t>
            </a:r>
            <a:r>
              <a:rPr kumimoji="1" lang="ja-JP" altLang="en-US" sz="2000" dirty="0"/>
              <a:t>，今回</a:t>
            </a:r>
            <a:r>
              <a:rPr lang="ja-JP" altLang="en-US" sz="2000" dirty="0"/>
              <a:t>「</a:t>
            </a:r>
            <a:r>
              <a:rPr kumimoji="1" lang="ja-JP" altLang="en-US" sz="2000" b="1" dirty="0"/>
              <a:t>送信機</a:t>
            </a:r>
            <a:r>
              <a:rPr lang="ja-JP" altLang="en-US" sz="2000" b="1" dirty="0"/>
              <a:t>：</a:t>
            </a:r>
            <a:r>
              <a:rPr kumimoji="1" lang="ja-JP" altLang="en-US" sz="2000" b="1" dirty="0"/>
              <a:t>背景 ＝</a:t>
            </a:r>
            <a:r>
              <a:rPr kumimoji="1" lang="en-US" altLang="ja-JP" sz="2000" b="1" dirty="0"/>
              <a:t> 1</a:t>
            </a:r>
            <a:r>
              <a:rPr kumimoji="1" lang="ja-JP" altLang="en-US" sz="2000" b="1" dirty="0"/>
              <a:t>：</a:t>
            </a:r>
            <a:r>
              <a:rPr kumimoji="1" lang="en-US" altLang="ja-JP" sz="2000" b="1" dirty="0"/>
              <a:t>100</a:t>
            </a:r>
            <a:r>
              <a:rPr kumimoji="1" lang="ja-JP" altLang="en-US" sz="2000" b="1" dirty="0"/>
              <a:t>」</a:t>
            </a:r>
            <a:endParaRPr kumimoji="1" lang="en-US" altLang="ja-JP" sz="2000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717749C-6D66-DB1A-E13D-684A4A1A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4B7270C-AAC5-CF7D-E1DD-046B4F95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CS-SVM</a:t>
            </a:r>
            <a:r>
              <a:rPr kumimoji="1" lang="ja-JP" altLang="en-US" dirty="0"/>
              <a:t>学習パラメータ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5">
                <a:extLst>
                  <a:ext uri="{FF2B5EF4-FFF2-40B4-BE49-F238E27FC236}">
                    <a16:creationId xmlns:a16="http://schemas.microsoft.com/office/drawing/2014/main" id="{F5C32D0C-90E5-6677-C46E-C2BF0BC58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5733374"/>
                  </p:ext>
                </p:extLst>
              </p:nvPr>
            </p:nvGraphicFramePr>
            <p:xfrm>
              <a:off x="2197100" y="3321724"/>
              <a:ext cx="4749800" cy="310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16100">
                      <a:extLst>
                        <a:ext uri="{9D8B030D-6E8A-4147-A177-3AD203B41FA5}">
                          <a16:colId xmlns:a16="http://schemas.microsoft.com/office/drawing/2014/main" val="43229781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1756635863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3403289426"/>
                        </a:ext>
                      </a:extLst>
                    </a:gridCol>
                  </a:tblGrid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/>
                            <a:t>カーネル関数</a:t>
                          </a:r>
                          <a:endParaRPr kumimoji="1" lang="en-US" altLang="ja-JP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Radial Basis Function (RBF)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Polynomial (Poly)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386925"/>
                      </a:ext>
                    </a:extLst>
                  </a:tr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/>
                            <a:t>コストパラメータ</a:t>
                          </a:r>
                          <a:endParaRPr kumimoji="1" lang="en-US" altLang="ja-JP" sz="1400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kumimoji="1" lang="en-US" altLang="ja-JP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6374874"/>
                      </a:ext>
                    </a:extLst>
                  </a:tr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/>
                            <a:t>カーネルパラメータ</a:t>
                          </a:r>
                          <a:endParaRPr kumimoji="1" lang="en-US" altLang="ja-JP" sz="1400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1" i="1" smtClean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kumimoji="1" lang="en-US" altLang="ja-JP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9042"/>
                      </a:ext>
                    </a:extLst>
                  </a:tr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/>
                            <a:t>重みパラメータ</a:t>
                          </a:r>
                          <a:endParaRPr kumimoji="1" lang="en-US" altLang="ja-JP" sz="1400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1" i="1" smtClean="0">
                                    <a:latin typeface="Cambria Math" panose="02040503050406030204" pitchFamily="18" charset="0"/>
                                  </a:rPr>
                                  <m:t>𝒄𝒍𝒂𝒔𝒔</m:t>
                                </m:r>
                                <m:r>
                                  <a:rPr kumimoji="1" lang="en-US" altLang="ja-JP" sz="1400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kumimoji="1" lang="en-US" altLang="ja-JP" sz="1400" b="1" i="1" smtClean="0">
                                    <a:latin typeface="Cambria Math" panose="02040503050406030204" pitchFamily="18" charset="0"/>
                                  </a:rPr>
                                  <m:t>𝒘𝒆𝒊𝒈𝒉𝒕</m:t>
                                </m:r>
                              </m:oMath>
                            </m:oMathPara>
                          </a14:m>
                          <a:endParaRPr kumimoji="1" lang="ja-JP" alt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</a:t>
                          </a:r>
                        </a:p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100</a:t>
                          </a:r>
                          <a:endParaRPr kumimoji="1" lang="ja-JP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1874267"/>
                      </a:ext>
                    </a:extLst>
                  </a:tr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/>
                            <a:t>トレインデータ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送信機データ：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256</a:t>
                          </a: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画素</a:t>
                          </a:r>
                          <a:endParaRPr kumimoji="1" lang="en-US" altLang="ja-JP" sz="1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背景データ：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328</a:t>
                          </a: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画素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9730710"/>
                      </a:ext>
                    </a:extLst>
                  </a:tr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/>
                            <a:t>テストデータ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送信機データ：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6400</a:t>
                          </a: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画素</a:t>
                          </a:r>
                          <a:endParaRPr kumimoji="1" lang="en-US" altLang="ja-JP" sz="1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背景データ：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6114</a:t>
                          </a: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画素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3542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5">
                <a:extLst>
                  <a:ext uri="{FF2B5EF4-FFF2-40B4-BE49-F238E27FC236}">
                    <a16:creationId xmlns:a16="http://schemas.microsoft.com/office/drawing/2014/main" id="{F5C32D0C-90E5-6677-C46E-C2BF0BC58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5733374"/>
                  </p:ext>
                </p:extLst>
              </p:nvPr>
            </p:nvGraphicFramePr>
            <p:xfrm>
              <a:off x="2197100" y="3321724"/>
              <a:ext cx="4749800" cy="310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16100">
                      <a:extLst>
                        <a:ext uri="{9D8B030D-6E8A-4147-A177-3AD203B41FA5}">
                          <a16:colId xmlns:a16="http://schemas.microsoft.com/office/drawing/2014/main" val="43229781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1756635863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340328942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/>
                            <a:t>カーネル関数</a:t>
                          </a:r>
                          <a:endParaRPr kumimoji="1" lang="en-US" altLang="ja-JP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Radial Basis Function (RBF)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Polynomial (Poly)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38692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36" t="-101176" r="-162416" b="-4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637487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36" t="-198837" r="-162416" b="-3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904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36" t="-302353" r="-162416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</a:t>
                          </a:r>
                        </a:p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100</a:t>
                          </a:r>
                          <a:endParaRPr kumimoji="1" lang="ja-JP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187426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/>
                            <a:t>トレインデータ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送信機データ：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256</a:t>
                          </a: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画素</a:t>
                          </a:r>
                          <a:endParaRPr kumimoji="1" lang="en-US" altLang="ja-JP" sz="1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背景データ：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328</a:t>
                          </a: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画素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973071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/>
                            <a:t>テストデータ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送信機データ：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6400</a:t>
                          </a: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画素</a:t>
                          </a:r>
                          <a:endParaRPr kumimoji="1" lang="en-US" altLang="ja-JP" sz="1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背景データ：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6114</a:t>
                          </a: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画素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3542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1771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CS-SVM</a:t>
            </a:r>
            <a:r>
              <a:rPr kumimoji="1" lang="ja-JP" altLang="en-US" dirty="0"/>
              <a:t>による，</a:t>
            </a:r>
            <a:r>
              <a:rPr kumimoji="1" lang="en-US" altLang="ja-JP" dirty="0"/>
              <a:t>RBF</a:t>
            </a:r>
            <a:r>
              <a:rPr lang="ja-JP" altLang="en-US" dirty="0"/>
              <a:t>及び</a:t>
            </a:r>
            <a:r>
              <a:rPr kumimoji="1" lang="en-US" altLang="ja-JP" dirty="0"/>
              <a:t>Poly</a:t>
            </a:r>
            <a:r>
              <a:rPr kumimoji="1" lang="ja-JP" altLang="en-US" dirty="0"/>
              <a:t>カーネルの学習結果</a:t>
            </a:r>
            <a:r>
              <a:rPr lang="ja-JP" altLang="en-US" dirty="0"/>
              <a:t>を</a:t>
            </a:r>
            <a:r>
              <a:rPr kumimoji="1" lang="ja-JP" altLang="en-US" dirty="0"/>
              <a:t>示す</a:t>
            </a:r>
            <a:endParaRPr kumimoji="1" lang="en-US" altLang="ja-JP" dirty="0"/>
          </a:p>
          <a:p>
            <a:pPr lvl="1"/>
            <a:r>
              <a:rPr lang="ja-JP" altLang="en-US" dirty="0"/>
              <a:t>従来手法では見落としていた領域も検出可能</a:t>
            </a: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CS-SVM</a:t>
            </a:r>
            <a:r>
              <a:rPr kumimoji="1" lang="ja-JP" altLang="en-US" dirty="0"/>
              <a:t>を用いた提案手法の学習結果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380F24-8E54-5D29-475F-36DC0B827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5" y="2249024"/>
            <a:ext cx="3600000" cy="360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D5D894A-6512-85B0-8356-C20AD447A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94" y="2249024"/>
            <a:ext cx="3600000" cy="360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B226FA7-7CB1-5989-B167-ABB1FB754551}"/>
              </a:ext>
            </a:extLst>
          </p:cNvPr>
          <p:cNvSpPr txBox="1"/>
          <p:nvPr/>
        </p:nvSpPr>
        <p:spPr>
          <a:xfrm>
            <a:off x="813948" y="2124284"/>
            <a:ext cx="31722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CS-SVM</a:t>
            </a:r>
            <a:r>
              <a:rPr kumimoji="1" lang="ja-JP" altLang="en-US" sz="2400" dirty="0"/>
              <a:t>：</a:t>
            </a:r>
            <a:r>
              <a:rPr kumimoji="1" lang="en-US" altLang="ja-JP" sz="2400" dirty="0"/>
              <a:t>RBF</a:t>
            </a:r>
            <a:r>
              <a:rPr kumimoji="1" lang="ja-JP" altLang="en-US" sz="2400" dirty="0"/>
              <a:t>カーネル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253A069-F872-502B-448F-67901B55D5F6}"/>
              </a:ext>
            </a:extLst>
          </p:cNvPr>
          <p:cNvSpPr txBox="1"/>
          <p:nvPr/>
        </p:nvSpPr>
        <p:spPr>
          <a:xfrm>
            <a:off x="5026546" y="2130401"/>
            <a:ext cx="34712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CS-SVM</a:t>
            </a:r>
            <a:r>
              <a:rPr kumimoji="1" lang="ja-JP" altLang="en-US" sz="2400" dirty="0"/>
              <a:t>： </a:t>
            </a:r>
            <a:r>
              <a:rPr kumimoji="1" lang="en-US" altLang="ja-JP" sz="2400" dirty="0"/>
              <a:t>Poly</a:t>
            </a:r>
            <a:r>
              <a:rPr kumimoji="1" lang="ja-JP" altLang="en-US" sz="2400" dirty="0"/>
              <a:t>カーネル</a:t>
            </a:r>
          </a:p>
        </p:txBody>
      </p:sp>
    </p:spTree>
    <p:extLst>
      <p:ext uri="{BB962C8B-B14F-4D97-AF65-F5344CB8AC3E}">
        <p14:creationId xmlns:p14="http://schemas.microsoft.com/office/powerpoint/2010/main" val="228347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12A5606F-968D-8759-12D5-2FBB782E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05" y="1136659"/>
            <a:ext cx="1620000" cy="1620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900C615B-B9A9-886B-0089-C92588C86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76" y="3045758"/>
            <a:ext cx="1620000" cy="162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0AF6B44-0558-1B0B-AAFC-C60FB6929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75" y="4954858"/>
            <a:ext cx="1620000" cy="1620000"/>
          </a:xfrm>
          <a:prstGeom prst="rect">
            <a:avLst/>
          </a:prstGeom>
        </p:spPr>
      </p:pic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2" y="785289"/>
            <a:ext cx="8626416" cy="5371187"/>
          </a:xfrm>
        </p:spPr>
        <p:txBody>
          <a:bodyPr>
            <a:normAutofit/>
          </a:bodyPr>
          <a:lstStyle/>
          <a:p>
            <a:r>
              <a:rPr lang="ja-JP" altLang="en-US" dirty="0"/>
              <a:t>従来手法と提案手法で</a:t>
            </a:r>
            <a:r>
              <a:rPr lang="en-US" altLang="ja-JP" dirty="0"/>
              <a:t>LED</a:t>
            </a:r>
            <a:r>
              <a:rPr lang="ja-JP" altLang="en-US" dirty="0"/>
              <a:t>検出率を比較</a:t>
            </a:r>
            <a:endParaRPr lang="en-US" altLang="ja-JP" dirty="0"/>
          </a:p>
          <a:p>
            <a:pPr lvl="1"/>
            <a:r>
              <a:rPr lang="ja-JP" altLang="en-US" dirty="0"/>
              <a:t>右図の</a:t>
            </a:r>
            <a:r>
              <a:rPr lang="en-US" altLang="ja-JP" dirty="0"/>
              <a:t>LED</a:t>
            </a:r>
            <a:r>
              <a:rPr lang="ja-JP" altLang="en-US" dirty="0"/>
              <a:t>検出画像からも，提案手法では　　　　　　　　　　　</a:t>
            </a:r>
            <a:r>
              <a:rPr lang="en-US" altLang="ja-JP" dirty="0"/>
              <a:t>LED</a:t>
            </a:r>
            <a:r>
              <a:rPr lang="ja-JP" altLang="en-US" dirty="0"/>
              <a:t>検出率が向上していることがわかる</a:t>
            </a: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従来手法と提案手法の閾値性能比較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E417925-0731-70F0-1E74-4D4861BC9E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t="8465" r="8568"/>
          <a:stretch/>
        </p:blipFill>
        <p:spPr>
          <a:xfrm>
            <a:off x="379462" y="2425275"/>
            <a:ext cx="6232508" cy="330508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999684-F375-01D8-891E-B7084403F79B}"/>
              </a:ext>
            </a:extLst>
          </p:cNvPr>
          <p:cNvSpPr txBox="1"/>
          <p:nvPr/>
        </p:nvSpPr>
        <p:spPr>
          <a:xfrm>
            <a:off x="6260176" y="662028"/>
            <a:ext cx="28838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/>
              <a:t>各手法の検出画像  </a:t>
            </a:r>
            <a:r>
              <a:rPr kumimoji="1" lang="en-US" altLang="ja-JP" sz="1400" dirty="0"/>
              <a:t>(</a:t>
            </a:r>
            <a:r>
              <a:rPr kumimoji="1" lang="en-US" altLang="ja-JP" sz="1400" b="1" dirty="0"/>
              <a:t>   </a:t>
            </a:r>
            <a:r>
              <a:rPr kumimoji="1" lang="ja-JP" altLang="en-US" sz="1400" b="1" dirty="0"/>
              <a:t>   </a:t>
            </a:r>
            <a:r>
              <a:rPr kumimoji="1" lang="ja-JP" altLang="en-US" sz="1400" b="1" dirty="0">
                <a:solidFill>
                  <a:schemeClr val="accent2"/>
                </a:solidFill>
              </a:rPr>
              <a:t>未検出</a:t>
            </a:r>
            <a:r>
              <a:rPr kumimoji="1" lang="en-US" altLang="ja-JP" sz="1400" b="1" dirty="0">
                <a:solidFill>
                  <a:schemeClr val="accent2"/>
                </a:solidFill>
              </a:rPr>
              <a:t>LED </a:t>
            </a:r>
            <a:r>
              <a:rPr kumimoji="1" lang="en-US" altLang="ja-JP" sz="1400" dirty="0"/>
              <a:t>)</a:t>
            </a:r>
            <a:endParaRPr kumimoji="1" lang="ja-JP" altLang="en-US" sz="1400" dirty="0"/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A143C380-6FA9-FCE6-51EB-EBFD755067CA}"/>
              </a:ext>
            </a:extLst>
          </p:cNvPr>
          <p:cNvSpPr/>
          <p:nvPr/>
        </p:nvSpPr>
        <p:spPr>
          <a:xfrm flipH="1">
            <a:off x="8319796" y="998222"/>
            <a:ext cx="316892" cy="3800424"/>
          </a:xfrm>
          <a:prstGeom prst="leftBrace">
            <a:avLst>
              <a:gd name="adj1" fmla="val 7226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CF5AF5-CEF6-DFB3-B86D-42157E21878F}"/>
              </a:ext>
            </a:extLst>
          </p:cNvPr>
          <p:cNvSpPr txBox="1"/>
          <p:nvPr/>
        </p:nvSpPr>
        <p:spPr>
          <a:xfrm>
            <a:off x="8540128" y="2394438"/>
            <a:ext cx="461665" cy="10764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b="1" dirty="0"/>
              <a:t>提案手法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BE25C07-4712-FD07-1FF5-0CF2654E175C}"/>
              </a:ext>
            </a:extLst>
          </p:cNvPr>
          <p:cNvSpPr txBox="1"/>
          <p:nvPr/>
        </p:nvSpPr>
        <p:spPr>
          <a:xfrm>
            <a:off x="7049607" y="4718108"/>
            <a:ext cx="8967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/>
              <a:t>従来手法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E9302C2-A928-4B8D-C138-790EC9006BA2}"/>
              </a:ext>
            </a:extLst>
          </p:cNvPr>
          <p:cNvSpPr txBox="1"/>
          <p:nvPr/>
        </p:nvSpPr>
        <p:spPr>
          <a:xfrm>
            <a:off x="6510090" y="899910"/>
            <a:ext cx="19757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/>
              <a:t>CS-SVM (RBF)</a:t>
            </a:r>
            <a:endParaRPr kumimoji="1" lang="ja-JP" altLang="en-US" sz="12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A6D095C-1267-6ABF-27C4-77FFBF18DADB}"/>
              </a:ext>
            </a:extLst>
          </p:cNvPr>
          <p:cNvSpPr txBox="1"/>
          <p:nvPr/>
        </p:nvSpPr>
        <p:spPr>
          <a:xfrm>
            <a:off x="6516299" y="2809009"/>
            <a:ext cx="19498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/>
              <a:t>CS-SVM (Poly)</a:t>
            </a:r>
            <a:endParaRPr kumimoji="1" lang="ja-JP" altLang="en-US" sz="12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32F63D0-6320-A78B-C5D1-7030A4F1AE1C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03064" y="1946659"/>
            <a:ext cx="397141" cy="618670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C603A74-B187-481B-B4BC-EBCDBB67C7A2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057900" y="3086008"/>
            <a:ext cx="630076" cy="7697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76F2786-5EDA-B9AB-8D27-ADAF39C75A06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667375" y="4438650"/>
            <a:ext cx="1020600" cy="1326208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56BB5539-7106-D1C7-68F7-E4B4958B8A84}"/>
              </a:ext>
            </a:extLst>
          </p:cNvPr>
          <p:cNvGrpSpPr/>
          <p:nvPr/>
        </p:nvGrpSpPr>
        <p:grpSpPr>
          <a:xfrm>
            <a:off x="4236736" y="4615846"/>
            <a:ext cx="1525909" cy="523220"/>
            <a:chOff x="4404175" y="4608387"/>
            <a:chExt cx="1525909" cy="523220"/>
          </a:xfrm>
        </p:grpSpPr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ED82A28-73C4-AA7B-A13E-2C18EA9FE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90" t="14287" r="30203" b="81466"/>
            <a:stretch/>
          </p:blipFill>
          <p:spPr>
            <a:xfrm>
              <a:off x="4404175" y="4687422"/>
              <a:ext cx="612202" cy="228742"/>
            </a:xfrm>
            <a:prstGeom prst="rect">
              <a:avLst/>
            </a:prstGeom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6418A266-84C5-504E-80F7-E6F50D325587}"/>
                </a:ext>
              </a:extLst>
            </p:cNvPr>
            <p:cNvSpPr txBox="1"/>
            <p:nvPr/>
          </p:nvSpPr>
          <p:spPr>
            <a:xfrm>
              <a:off x="4914497" y="4608387"/>
              <a:ext cx="101558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rgbClr val="C00000"/>
                  </a:solidFill>
                </a:rPr>
                <a:t>従来手法</a:t>
              </a:r>
              <a:endParaRPr kumimoji="1" lang="en-US" altLang="ja-JP" sz="1400" b="1" dirty="0">
                <a:solidFill>
                  <a:srgbClr val="C00000"/>
                </a:solidFill>
              </a:endParaRPr>
            </a:p>
            <a:p>
              <a:r>
                <a:rPr kumimoji="1" lang="ja-JP" altLang="en-US" sz="1400" b="1" dirty="0">
                  <a:solidFill>
                    <a:srgbClr val="C00000"/>
                  </a:solidFill>
                </a:rPr>
                <a:t>平均</a:t>
              </a:r>
              <a:r>
                <a:rPr kumimoji="1" lang="en-US" altLang="ja-JP" sz="1400" b="1" dirty="0">
                  <a:solidFill>
                    <a:srgbClr val="C00000"/>
                  </a:solidFill>
                </a:rPr>
                <a:t>85.5%</a:t>
              </a:r>
              <a:endParaRPr kumimoji="1" lang="ja-JP" altLang="en-US" sz="1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11F570ED-0E04-BC8A-9EA6-3F7E05EF3B60}"/>
              </a:ext>
            </a:extLst>
          </p:cNvPr>
          <p:cNvGrpSpPr/>
          <p:nvPr/>
        </p:nvGrpSpPr>
        <p:grpSpPr>
          <a:xfrm>
            <a:off x="4212243" y="3280790"/>
            <a:ext cx="1933295" cy="534135"/>
            <a:chOff x="4212243" y="3280790"/>
            <a:chExt cx="1933295" cy="534135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78F36A5D-D9BD-ED02-7CDF-94ED20E06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91" t="25616" r="31096" b="69654"/>
            <a:stretch/>
          </p:blipFill>
          <p:spPr>
            <a:xfrm>
              <a:off x="4212243" y="3280790"/>
              <a:ext cx="560177" cy="254779"/>
            </a:xfrm>
            <a:prstGeom prst="rect">
              <a:avLst/>
            </a:prstGeom>
          </p:spPr>
        </p:pic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F5B9E24E-2E3E-E586-6836-2DB91BE3BB86}"/>
                </a:ext>
              </a:extLst>
            </p:cNvPr>
            <p:cNvSpPr txBox="1"/>
            <p:nvPr/>
          </p:nvSpPr>
          <p:spPr>
            <a:xfrm>
              <a:off x="4716363" y="3291705"/>
              <a:ext cx="142917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提案手法 </a:t>
              </a:r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(Poly)</a:t>
              </a:r>
            </a:p>
            <a:p>
              <a:r>
                <a:rPr kumimoji="1" lang="ja-JP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平均</a:t>
              </a:r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96.9%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F51A2687-723C-01BE-9F42-BCB1FEE15FDE}"/>
              </a:ext>
            </a:extLst>
          </p:cNvPr>
          <p:cNvGrpSpPr/>
          <p:nvPr/>
        </p:nvGrpSpPr>
        <p:grpSpPr>
          <a:xfrm>
            <a:off x="4241257" y="2285903"/>
            <a:ext cx="1892684" cy="523220"/>
            <a:chOff x="4241257" y="3029615"/>
            <a:chExt cx="1892684" cy="523220"/>
          </a:xfrm>
        </p:grpSpPr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C30DD307-9D36-848F-05FE-AFA104DB8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54" t="19738" r="30725" b="75802"/>
            <a:stretch/>
          </p:blipFill>
          <p:spPr>
            <a:xfrm>
              <a:off x="4241257" y="3041515"/>
              <a:ext cx="560833" cy="240240"/>
            </a:xfrm>
            <a:prstGeom prst="rect">
              <a:avLst/>
            </a:prstGeom>
          </p:spPr>
        </p:pic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510F342E-1729-B58E-12A1-238C34FF1882}"/>
                </a:ext>
              </a:extLst>
            </p:cNvPr>
            <p:cNvSpPr txBox="1"/>
            <p:nvPr/>
          </p:nvSpPr>
          <p:spPr>
            <a:xfrm>
              <a:off x="4704766" y="3029615"/>
              <a:ext cx="142917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rgbClr val="002060"/>
                  </a:solidFill>
                </a:rPr>
                <a:t>提案手法 </a:t>
              </a:r>
              <a:r>
                <a:rPr kumimoji="1" lang="en-US" altLang="ja-JP" sz="1400" b="1" dirty="0">
                  <a:solidFill>
                    <a:srgbClr val="002060"/>
                  </a:solidFill>
                </a:rPr>
                <a:t>(RBF)</a:t>
              </a:r>
            </a:p>
            <a:p>
              <a:r>
                <a:rPr kumimoji="1" lang="ja-JP" altLang="en-US" sz="1400" b="1" dirty="0">
                  <a:solidFill>
                    <a:srgbClr val="002060"/>
                  </a:solidFill>
                </a:rPr>
                <a:t>平均</a:t>
              </a:r>
              <a:r>
                <a:rPr kumimoji="1" lang="en-US" altLang="ja-JP" sz="1400" b="1" dirty="0">
                  <a:solidFill>
                    <a:srgbClr val="002060"/>
                  </a:solidFill>
                </a:rPr>
                <a:t>96.9%</a:t>
              </a:r>
              <a:endParaRPr kumimoji="1" lang="ja-JP" altLang="en-US" sz="1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C00DEC7-57AF-DAFA-6D9F-EEF34B9C68A0}"/>
              </a:ext>
            </a:extLst>
          </p:cNvPr>
          <p:cNvSpPr txBox="1"/>
          <p:nvPr/>
        </p:nvSpPr>
        <p:spPr>
          <a:xfrm>
            <a:off x="2910265" y="5537925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撮影画像番号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182EEDC-AF34-DEE1-F399-91CA83389466}"/>
              </a:ext>
            </a:extLst>
          </p:cNvPr>
          <p:cNvSpPr txBox="1"/>
          <p:nvPr/>
        </p:nvSpPr>
        <p:spPr>
          <a:xfrm rot="16200000">
            <a:off x="-167369" y="3743116"/>
            <a:ext cx="1229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LED</a:t>
            </a:r>
            <a:r>
              <a:rPr kumimoji="1" lang="ja-JP" altLang="en-US" dirty="0"/>
              <a:t>検出率</a:t>
            </a:r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C1159F4A-05EE-BB7E-DA95-F5CA9982825A}"/>
              </a:ext>
            </a:extLst>
          </p:cNvPr>
          <p:cNvSpPr/>
          <p:nvPr/>
        </p:nvSpPr>
        <p:spPr>
          <a:xfrm>
            <a:off x="7081838" y="1650239"/>
            <a:ext cx="115642" cy="11564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654F7325-12E7-E82A-52CD-648963FD180F}"/>
              </a:ext>
            </a:extLst>
          </p:cNvPr>
          <p:cNvSpPr/>
          <p:nvPr/>
        </p:nvSpPr>
        <p:spPr>
          <a:xfrm>
            <a:off x="7341247" y="2309633"/>
            <a:ext cx="115642" cy="11564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C777122E-1885-417B-4F36-7EE3A482AD04}"/>
              </a:ext>
            </a:extLst>
          </p:cNvPr>
          <p:cNvSpPr/>
          <p:nvPr/>
        </p:nvSpPr>
        <p:spPr>
          <a:xfrm>
            <a:off x="7065963" y="3558332"/>
            <a:ext cx="115642" cy="11564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2F33B3AC-4271-BD20-6F0B-2D603A83FA44}"/>
              </a:ext>
            </a:extLst>
          </p:cNvPr>
          <p:cNvSpPr/>
          <p:nvPr/>
        </p:nvSpPr>
        <p:spPr>
          <a:xfrm>
            <a:off x="7328547" y="4217483"/>
            <a:ext cx="115642" cy="11564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5C885A75-17A3-9AD0-DBE7-74C723DB1266}"/>
              </a:ext>
            </a:extLst>
          </p:cNvPr>
          <p:cNvSpPr/>
          <p:nvPr/>
        </p:nvSpPr>
        <p:spPr>
          <a:xfrm>
            <a:off x="6937722" y="5470392"/>
            <a:ext cx="577502" cy="317633"/>
          </a:xfrm>
          <a:custGeom>
            <a:avLst/>
            <a:gdLst>
              <a:gd name="connsiteX0" fmla="*/ 150689 w 577502"/>
              <a:gd name="connsiteY0" fmla="*/ 0 h 317633"/>
              <a:gd name="connsiteX1" fmla="*/ 227783 w 577502"/>
              <a:gd name="connsiteY1" fmla="*/ 0 h 317633"/>
              <a:gd name="connsiteX2" fmla="*/ 230688 w 577502"/>
              <a:gd name="connsiteY2" fmla="*/ 1203 h 317633"/>
              <a:gd name="connsiteX3" fmla="*/ 558228 w 577502"/>
              <a:gd name="connsiteY3" fmla="*/ 1203 h 317633"/>
              <a:gd name="connsiteX4" fmla="*/ 577502 w 577502"/>
              <a:gd name="connsiteY4" fmla="*/ 20477 h 317633"/>
              <a:gd name="connsiteX5" fmla="*/ 577502 w 577502"/>
              <a:gd name="connsiteY5" fmla="*/ 97571 h 317633"/>
              <a:gd name="connsiteX6" fmla="*/ 558228 w 577502"/>
              <a:gd name="connsiteY6" fmla="*/ 116845 h 317633"/>
              <a:gd name="connsiteX7" fmla="*/ 247057 w 577502"/>
              <a:gd name="connsiteY7" fmla="*/ 116845 h 317633"/>
              <a:gd name="connsiteX8" fmla="*/ 247057 w 577502"/>
              <a:gd name="connsiteY8" fmla="*/ 224283 h 317633"/>
              <a:gd name="connsiteX9" fmla="*/ 227783 w 577502"/>
              <a:gd name="connsiteY9" fmla="*/ 243557 h 317633"/>
              <a:gd name="connsiteX10" fmla="*/ 224611 w 577502"/>
              <a:gd name="connsiteY10" fmla="*/ 243557 h 317633"/>
              <a:gd name="connsiteX11" fmla="*/ 224608 w 577502"/>
              <a:gd name="connsiteY11" fmla="*/ 243558 h 317633"/>
              <a:gd name="connsiteX12" fmla="*/ 115642 w 577502"/>
              <a:gd name="connsiteY12" fmla="*/ 243558 h 317633"/>
              <a:gd name="connsiteX13" fmla="*/ 115642 w 577502"/>
              <a:gd name="connsiteY13" fmla="*/ 298359 h 317633"/>
              <a:gd name="connsiteX14" fmla="*/ 96368 w 577502"/>
              <a:gd name="connsiteY14" fmla="*/ 317633 h 317633"/>
              <a:gd name="connsiteX15" fmla="*/ 19274 w 577502"/>
              <a:gd name="connsiteY15" fmla="*/ 317633 h 317633"/>
              <a:gd name="connsiteX16" fmla="*/ 0 w 577502"/>
              <a:gd name="connsiteY16" fmla="*/ 298359 h 317633"/>
              <a:gd name="connsiteX17" fmla="*/ 0 w 577502"/>
              <a:gd name="connsiteY17" fmla="*/ 148444 h 317633"/>
              <a:gd name="connsiteX18" fmla="*/ 19274 w 577502"/>
              <a:gd name="connsiteY18" fmla="*/ 129170 h 317633"/>
              <a:gd name="connsiteX19" fmla="*/ 19421 w 577502"/>
              <a:gd name="connsiteY19" fmla="*/ 129170 h 317633"/>
              <a:gd name="connsiteX20" fmla="*/ 22449 w 577502"/>
              <a:gd name="connsiteY20" fmla="*/ 127916 h 317633"/>
              <a:gd name="connsiteX21" fmla="*/ 131415 w 577502"/>
              <a:gd name="connsiteY21" fmla="*/ 127916 h 317633"/>
              <a:gd name="connsiteX22" fmla="*/ 131415 w 577502"/>
              <a:gd name="connsiteY22" fmla="*/ 19274 h 317633"/>
              <a:gd name="connsiteX23" fmla="*/ 150689 w 577502"/>
              <a:gd name="connsiteY23" fmla="*/ 0 h 31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7502" h="317633">
                <a:moveTo>
                  <a:pt x="150689" y="0"/>
                </a:moveTo>
                <a:lnTo>
                  <a:pt x="227783" y="0"/>
                </a:lnTo>
                <a:lnTo>
                  <a:pt x="230688" y="1203"/>
                </a:lnTo>
                <a:lnTo>
                  <a:pt x="558228" y="1203"/>
                </a:lnTo>
                <a:cubicBezTo>
                  <a:pt x="568873" y="1203"/>
                  <a:pt x="577502" y="9832"/>
                  <a:pt x="577502" y="20477"/>
                </a:cubicBezTo>
                <a:lnTo>
                  <a:pt x="577502" y="97571"/>
                </a:lnTo>
                <a:cubicBezTo>
                  <a:pt x="577502" y="108216"/>
                  <a:pt x="568873" y="116845"/>
                  <a:pt x="558228" y="116845"/>
                </a:cubicBezTo>
                <a:lnTo>
                  <a:pt x="247057" y="116845"/>
                </a:lnTo>
                <a:lnTo>
                  <a:pt x="247057" y="224283"/>
                </a:lnTo>
                <a:cubicBezTo>
                  <a:pt x="247057" y="234928"/>
                  <a:pt x="238428" y="243557"/>
                  <a:pt x="227783" y="243557"/>
                </a:cubicBezTo>
                <a:lnTo>
                  <a:pt x="224611" y="243557"/>
                </a:lnTo>
                <a:lnTo>
                  <a:pt x="224608" y="243558"/>
                </a:lnTo>
                <a:lnTo>
                  <a:pt x="115642" y="243558"/>
                </a:lnTo>
                <a:lnTo>
                  <a:pt x="115642" y="298359"/>
                </a:lnTo>
                <a:cubicBezTo>
                  <a:pt x="115642" y="309004"/>
                  <a:pt x="107013" y="317633"/>
                  <a:pt x="96368" y="317633"/>
                </a:cubicBezTo>
                <a:lnTo>
                  <a:pt x="19274" y="317633"/>
                </a:lnTo>
                <a:cubicBezTo>
                  <a:pt x="8629" y="317633"/>
                  <a:pt x="0" y="309004"/>
                  <a:pt x="0" y="298359"/>
                </a:cubicBezTo>
                <a:lnTo>
                  <a:pt x="0" y="148444"/>
                </a:lnTo>
                <a:cubicBezTo>
                  <a:pt x="0" y="137799"/>
                  <a:pt x="8629" y="129170"/>
                  <a:pt x="19274" y="129170"/>
                </a:cubicBezTo>
                <a:lnTo>
                  <a:pt x="19421" y="129170"/>
                </a:lnTo>
                <a:lnTo>
                  <a:pt x="22449" y="127916"/>
                </a:lnTo>
                <a:lnTo>
                  <a:pt x="131415" y="127916"/>
                </a:lnTo>
                <a:lnTo>
                  <a:pt x="131415" y="19274"/>
                </a:lnTo>
                <a:cubicBezTo>
                  <a:pt x="131415" y="8629"/>
                  <a:pt x="140044" y="0"/>
                  <a:pt x="150689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DC04F720-0E93-CDDB-EBFF-150A615E6791}"/>
              </a:ext>
            </a:extLst>
          </p:cNvPr>
          <p:cNvSpPr/>
          <p:nvPr/>
        </p:nvSpPr>
        <p:spPr>
          <a:xfrm>
            <a:off x="7594233" y="5336066"/>
            <a:ext cx="115642" cy="11564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B4D3F7FE-87F2-FAE3-253D-0FD6B7E75FF3}"/>
              </a:ext>
            </a:extLst>
          </p:cNvPr>
          <p:cNvSpPr/>
          <p:nvPr/>
        </p:nvSpPr>
        <p:spPr>
          <a:xfrm>
            <a:off x="7724408" y="5472591"/>
            <a:ext cx="115642" cy="11564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58D7EC5A-7AC6-86A5-77C4-96D216D44545}"/>
              </a:ext>
            </a:extLst>
          </p:cNvPr>
          <p:cNvSpPr/>
          <p:nvPr/>
        </p:nvSpPr>
        <p:spPr>
          <a:xfrm>
            <a:off x="7860615" y="6129211"/>
            <a:ext cx="46110" cy="11564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EEC22B26-CFF9-536A-3079-0A5305755A2E}"/>
              </a:ext>
            </a:extLst>
          </p:cNvPr>
          <p:cNvSpPr/>
          <p:nvPr/>
        </p:nvSpPr>
        <p:spPr>
          <a:xfrm>
            <a:off x="7948554" y="729666"/>
            <a:ext cx="161701" cy="161701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6EFAF7BB-D537-BB21-1402-35FF9EE7EB05}"/>
              </a:ext>
            </a:extLst>
          </p:cNvPr>
          <p:cNvSpPr/>
          <p:nvPr/>
        </p:nvSpPr>
        <p:spPr>
          <a:xfrm>
            <a:off x="7856755" y="5865844"/>
            <a:ext cx="115642" cy="11564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22140188-EF9E-22C8-3462-C2F5CCDB9A08}"/>
              </a:ext>
            </a:extLst>
          </p:cNvPr>
          <p:cNvSpPr/>
          <p:nvPr/>
        </p:nvSpPr>
        <p:spPr>
          <a:xfrm>
            <a:off x="7065963" y="5865844"/>
            <a:ext cx="115642" cy="115642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75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5F8A277-DCAF-46FB-A8D0-BF647F43C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2" y="805776"/>
            <a:ext cx="8626416" cy="5906996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b="1" dirty="0"/>
              <a:t>まとめ</a:t>
            </a:r>
            <a:endParaRPr lang="en-US" altLang="ja-JP" b="1" dirty="0"/>
          </a:p>
          <a:p>
            <a:pPr lvl="1"/>
            <a:r>
              <a:rPr lang="ja-JP" altLang="en-US" dirty="0"/>
              <a:t>時空間勾配と</a:t>
            </a:r>
            <a:r>
              <a:rPr lang="en-US" altLang="ja-JP" dirty="0"/>
              <a:t>CS-SVM</a:t>
            </a:r>
            <a:r>
              <a:rPr lang="ja-JP" altLang="en-US" dirty="0"/>
              <a:t>を用いた</a:t>
            </a:r>
            <a:r>
              <a:rPr lang="en-US" altLang="ja-JP" dirty="0"/>
              <a:t>LED</a:t>
            </a:r>
            <a:r>
              <a:rPr lang="ja-JP" altLang="en-US" dirty="0"/>
              <a:t>アレイ検出手法を提案した</a:t>
            </a:r>
            <a:endParaRPr lang="en-US" altLang="ja-JP" dirty="0"/>
          </a:p>
          <a:p>
            <a:pPr lvl="1"/>
            <a:r>
              <a:rPr lang="ja-JP" altLang="en-US" dirty="0"/>
              <a:t>従来手法と提案手法の</a:t>
            </a:r>
            <a:r>
              <a:rPr lang="en-US" altLang="ja-JP" dirty="0"/>
              <a:t>LED</a:t>
            </a:r>
            <a:r>
              <a:rPr lang="ja-JP" altLang="en-US" dirty="0"/>
              <a:t>検出率を比較し，提案手法がより多くの</a:t>
            </a:r>
            <a:r>
              <a:rPr lang="en-US" altLang="ja-JP" dirty="0"/>
              <a:t>LED</a:t>
            </a:r>
            <a:r>
              <a:rPr lang="ja-JP" altLang="en-US" dirty="0"/>
              <a:t>送信機を検出できることを示した</a:t>
            </a:r>
            <a:endParaRPr lang="en-US" altLang="ja-JP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58CCF24-8A17-483A-89B5-BC45F5E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FE879C7-A7B5-4C62-B1F8-C7F5CAB2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8267062-A785-CC71-3B01-775FCF58E216}"/>
              </a:ext>
            </a:extLst>
          </p:cNvPr>
          <p:cNvGrpSpPr>
            <a:grpSpLocks noChangeAspect="1"/>
          </p:cNvGrpSpPr>
          <p:nvPr/>
        </p:nvGrpSpPr>
        <p:grpSpPr>
          <a:xfrm>
            <a:off x="572622" y="4006081"/>
            <a:ext cx="2340000" cy="2340000"/>
            <a:chOff x="175928" y="3316937"/>
            <a:chExt cx="2880000" cy="28800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E056165-AE24-557B-ED26-45F9E27B2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928" y="3316937"/>
              <a:ext cx="2880000" cy="2880000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6244ED01-E78B-E96D-DB2E-62068334012E}"/>
                </a:ext>
              </a:extLst>
            </p:cNvPr>
            <p:cNvCxnSpPr>
              <a:cxnSpLocks/>
            </p:cNvCxnSpPr>
            <p:nvPr/>
          </p:nvCxnSpPr>
          <p:spPr>
            <a:xfrm>
              <a:off x="531840" y="4521314"/>
              <a:ext cx="2232463" cy="98545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0B0D6C20-8DC3-DD3D-B260-81F116BC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91" y="4006081"/>
            <a:ext cx="2340000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85FCCC8-042C-82B7-B462-EE1717EF7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60" y="4006081"/>
            <a:ext cx="2340000" cy="234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362174-776B-627B-A6D8-50B71DE311F3}"/>
              </a:ext>
            </a:extLst>
          </p:cNvPr>
          <p:cNvSpPr txBox="1"/>
          <p:nvPr/>
        </p:nvSpPr>
        <p:spPr>
          <a:xfrm>
            <a:off x="896885" y="3948338"/>
            <a:ext cx="16914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従来手法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A4F4819-2475-1D0D-36B8-B7E120C813CC}"/>
              </a:ext>
            </a:extLst>
          </p:cNvPr>
          <p:cNvSpPr txBox="1"/>
          <p:nvPr/>
        </p:nvSpPr>
        <p:spPr>
          <a:xfrm>
            <a:off x="3341839" y="3948338"/>
            <a:ext cx="246032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/>
              <a:t>提案手法：</a:t>
            </a:r>
            <a:r>
              <a:rPr kumimoji="1" lang="en-US" altLang="ja-JP" sz="1600" b="1" dirty="0"/>
              <a:t>CS-SVM (RBF)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9CF87A7-5E0E-2664-9CE5-5CDD24CA2FF8}"/>
              </a:ext>
            </a:extLst>
          </p:cNvPr>
          <p:cNvSpPr txBox="1"/>
          <p:nvPr/>
        </p:nvSpPr>
        <p:spPr>
          <a:xfrm>
            <a:off x="6246000" y="3948338"/>
            <a:ext cx="246031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/>
              <a:t>提案手法：</a:t>
            </a:r>
            <a:r>
              <a:rPr kumimoji="1" lang="en-US" altLang="ja-JP" sz="1600" b="1" dirty="0"/>
              <a:t>CS-SVM (Poly)</a:t>
            </a:r>
            <a:endParaRPr kumimoji="1" lang="ja-JP" altLang="en-US" sz="1600" b="1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F9C5387-87EC-FE72-0C3D-198374225F0A}"/>
              </a:ext>
            </a:extLst>
          </p:cNvPr>
          <p:cNvSpPr/>
          <p:nvPr/>
        </p:nvSpPr>
        <p:spPr>
          <a:xfrm>
            <a:off x="497840" y="1204998"/>
            <a:ext cx="8148320" cy="106195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</a:rPr>
              <a:t>撮影画像内の送信機が移動する環境における</a:t>
            </a:r>
            <a:endParaRPr kumimoji="1" lang="en-US" altLang="ja-JP" sz="28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LED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アレイ検出の性能向上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AD2C0E5-5BD9-4435-9C8F-AE7725C8D867}"/>
              </a:ext>
            </a:extLst>
          </p:cNvPr>
          <p:cNvSpPr/>
          <p:nvPr/>
        </p:nvSpPr>
        <p:spPr>
          <a:xfrm>
            <a:off x="678815" y="733791"/>
            <a:ext cx="1654810" cy="4987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研究目的</a:t>
            </a:r>
          </a:p>
        </p:txBody>
      </p:sp>
    </p:spTree>
    <p:extLst>
      <p:ext uri="{BB962C8B-B14F-4D97-AF65-F5344CB8AC3E}">
        <p14:creationId xmlns:p14="http://schemas.microsoft.com/office/powerpoint/2010/main" val="408897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0AA00D-C80B-90B9-2725-562E882FC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01763"/>
            <a:ext cx="7772400" cy="2116135"/>
          </a:xfrm>
        </p:spPr>
        <p:txBody>
          <a:bodyPr>
            <a:normAutofit/>
          </a:bodyPr>
          <a:lstStyle/>
          <a:p>
            <a:r>
              <a:rPr lang="ja-JP" altLang="en-US" sz="6000" dirty="0"/>
              <a:t>補足</a:t>
            </a:r>
            <a:r>
              <a:rPr kumimoji="1" lang="ja-JP" altLang="en-US" sz="6000" dirty="0"/>
              <a:t>スライド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258967A-79F8-949A-5157-114DD8251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387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BF37A15A-500A-00C4-3FC5-9BBCAC238A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ja-JP" altLang="en-US" dirty="0"/>
                  <a:t>平均法は以下の手順でクラスタリングを行う</a:t>
                </a:r>
                <a:endParaRPr kumimoji="1" lang="en-US" altLang="ja-JP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kumimoji="1" lang="ja-JP" altLang="en-US" dirty="0"/>
                  <a:t>各データ点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に対し，ランダムにクラスタを割り振る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kumimoji="1" lang="ja-JP" altLang="en-US" dirty="0"/>
                  <a:t>各クラスタに割り当てられた点について，クラスタの重心を計算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kumimoji="1" lang="ja-JP" altLang="en-US" dirty="0"/>
                  <a:t>各点に対して上記で計算された重心からの距離を計算し、距離が一番近いクラスタに割り当て直す。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ja-JP" altLang="en-US" dirty="0"/>
                  <a:t>手順</a:t>
                </a:r>
                <a:r>
                  <a:rPr lang="en-US" altLang="ja-JP" dirty="0"/>
                  <a:t>2.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3.</a:t>
                </a:r>
                <a:r>
                  <a:rPr kumimoji="1" lang="ja-JP" altLang="en-US" dirty="0"/>
                  <a:t>を、割り当てられるクラスタが変化しなくなるまで行う</a:t>
                </a:r>
                <a:endParaRPr kumimoji="1" lang="en-US" altLang="ja-JP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ja-JP" dirty="0"/>
              </a:p>
              <a:p>
                <a:r>
                  <a:rPr kumimoji="1" lang="ja-JP" altLang="en-US" dirty="0"/>
                  <a:t>また，分割するクラスタ数は，エルボー法から導出</a:t>
                </a:r>
                <a:endParaRPr kumimoji="1" lang="en-US" altLang="ja-JP" dirty="0"/>
              </a:p>
              <a:p>
                <a:pPr lvl="1"/>
                <a:r>
                  <a:rPr lang="ja-JP" altLang="en-US" dirty="0"/>
                  <a:t>エルボー法：各クラスタ内の誤差平均を計算し，その和から　　　最適なクラスタ数を導出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BF37A15A-500A-00C4-3FC5-9BBCAC238A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6" t="-14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F92F102-C435-4B9D-B045-05E6848A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8A7E74E8-D6B8-D1AB-53D0-A33D85F3F3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ja-JP" altLang="en-US" dirty="0"/>
                  <a:t>平均法とクラスタ数の決定について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8A7E74E8-D6B8-D1AB-53D0-A33D85F3F3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93" b="-9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34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図 58">
            <a:extLst>
              <a:ext uri="{FF2B5EF4-FFF2-40B4-BE49-F238E27FC236}">
                <a16:creationId xmlns:a16="http://schemas.microsoft.com/office/drawing/2014/main" id="{6B754264-65C6-053A-02AF-7BF55A2B6B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r="50550"/>
          <a:stretch/>
        </p:blipFill>
        <p:spPr>
          <a:xfrm rot="16200000" flipH="1">
            <a:off x="5418027" y="3061929"/>
            <a:ext cx="2928791" cy="112950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9B16B54-9EE3-4B95-8C1E-03875124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路車間可視光通信の研究動向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BB9FC5-9A76-4C41-99EE-AE8B2DE8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送信機が受信機の前後にあるモデル</a:t>
            </a:r>
            <a:r>
              <a:rPr lang="en-US" altLang="ja-JP" baseline="30000" dirty="0"/>
              <a:t>[3][4]</a:t>
            </a:r>
            <a:r>
              <a:rPr lang="ja-JP" altLang="en-US" b="1" baseline="30000" dirty="0"/>
              <a:t>①</a:t>
            </a:r>
            <a:r>
              <a:rPr lang="ja-JP" altLang="en-US" dirty="0"/>
              <a:t>がほとんどで，　　　　　　　　　　　　受信機が送信機を横切るモデル</a:t>
            </a:r>
            <a:r>
              <a:rPr lang="ja-JP" altLang="en-US" b="1" baseline="30000" dirty="0"/>
              <a:t>②</a:t>
            </a:r>
            <a:r>
              <a:rPr lang="ja-JP" altLang="en-US" dirty="0"/>
              <a:t>は少ない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05EEAF-16A0-49AC-A02F-2785CE29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3BE0096-3B6C-4D09-AB6F-52FB2F4BD441}"/>
              </a:ext>
            </a:extLst>
          </p:cNvPr>
          <p:cNvSpPr txBox="1"/>
          <p:nvPr/>
        </p:nvSpPr>
        <p:spPr>
          <a:xfrm>
            <a:off x="628650" y="5899448"/>
            <a:ext cx="78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200" dirty="0"/>
              <a:t>[3]</a:t>
            </a:r>
            <a:r>
              <a:rPr lang="ja-JP" altLang="en-US" sz="1200" dirty="0"/>
              <a:t> </a:t>
            </a:r>
            <a:r>
              <a:rPr lang="en-US" altLang="ja-JP" sz="1200" dirty="0"/>
              <a:t>:</a:t>
            </a:r>
            <a:r>
              <a:rPr lang="ja-JP" altLang="en-US" sz="1200" dirty="0"/>
              <a:t> </a:t>
            </a:r>
            <a:r>
              <a:rPr lang="en-US" altLang="ja-JP" sz="1200" dirty="0" err="1"/>
              <a:t>S.Usui</a:t>
            </a:r>
            <a:r>
              <a:rPr lang="en-US" altLang="ja-JP" sz="1200" dirty="0"/>
              <a:t>, </a:t>
            </a:r>
            <a:r>
              <a:rPr lang="en-US" altLang="ja-JP" sz="1200" dirty="0" err="1"/>
              <a:t>T.Yamazato</a:t>
            </a:r>
            <a:r>
              <a:rPr lang="en-US" altLang="ja-JP" sz="1200" dirty="0"/>
              <a:t>, </a:t>
            </a:r>
            <a:r>
              <a:rPr lang="en-US" altLang="ja-JP" sz="1200" dirty="0" err="1"/>
              <a:t>S.Arai</a:t>
            </a:r>
            <a:r>
              <a:rPr lang="en-US" altLang="ja-JP" sz="1200" dirty="0"/>
              <a:t>, </a:t>
            </a:r>
            <a:r>
              <a:rPr lang="en-US" altLang="ja-JP" sz="1200" dirty="0" err="1"/>
              <a:t>T.Yendo</a:t>
            </a:r>
            <a:r>
              <a:rPr lang="en-US" altLang="ja-JP" sz="1200" dirty="0"/>
              <a:t>, </a:t>
            </a:r>
            <a:r>
              <a:rPr lang="en-US" altLang="ja-JP" sz="1200" dirty="0" err="1"/>
              <a:t>T.Fujii</a:t>
            </a:r>
            <a:r>
              <a:rPr lang="en-US" altLang="ja-JP" sz="1200" dirty="0"/>
              <a:t>, and </a:t>
            </a:r>
            <a:r>
              <a:rPr lang="en-US" altLang="ja-JP" sz="1200" dirty="0" err="1"/>
              <a:t>H.Okada</a:t>
            </a:r>
            <a:r>
              <a:rPr lang="en-US" altLang="ja-JP" sz="1200" dirty="0"/>
              <a:t>, “Utilization of </a:t>
            </a:r>
            <a:r>
              <a:rPr lang="en-US" altLang="ja-JP" sz="1200" dirty="0" err="1"/>
              <a:t>spatio</a:t>
            </a:r>
            <a:r>
              <a:rPr lang="en-US" altLang="ja-JP" sz="1200" dirty="0"/>
              <a:t> temporal image for LED array acquisition in road to vehicle visible light communication,” 20th World Congress on Intelligent Transport Systems, Oct. 2013.</a:t>
            </a:r>
          </a:p>
          <a:p>
            <a:pPr marL="0" indent="0">
              <a:buNone/>
            </a:pPr>
            <a:r>
              <a:rPr lang="en-US" altLang="ja-JP" sz="1200" dirty="0"/>
              <a:t>[4] : </a:t>
            </a:r>
            <a:r>
              <a:rPr lang="ja-JP" altLang="en-US" sz="1200" dirty="0"/>
              <a:t>臼井俊亮，山里敬也，岡田啓，藤井俊彰，高橋桂太，圓道知博， 荒井伸太郎，“路車間可視光通信のための時空間勾配を特徴量 とした </a:t>
            </a:r>
            <a:r>
              <a:rPr lang="en-US" altLang="ja-JP" sz="1200" dirty="0"/>
              <a:t>LED </a:t>
            </a:r>
            <a:r>
              <a:rPr lang="ja-JP" altLang="en-US" sz="1200" dirty="0"/>
              <a:t>アレイ捕捉手法，” 電子情報通信学会論文誌 </a:t>
            </a:r>
            <a:r>
              <a:rPr lang="en-US" altLang="ja-JP" sz="1200" dirty="0"/>
              <a:t>(B), Vol.J97-B, No7, pp.536-545, July 2014.</a:t>
            </a:r>
            <a:endParaRPr kumimoji="1" lang="en-US" altLang="ja-JP" sz="1200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335CFAA-8031-41C7-955A-59EFBB1A02D5}"/>
              </a:ext>
            </a:extLst>
          </p:cNvPr>
          <p:cNvGrpSpPr/>
          <p:nvPr/>
        </p:nvGrpSpPr>
        <p:grpSpPr>
          <a:xfrm>
            <a:off x="6210875" y="2388117"/>
            <a:ext cx="976560" cy="986326"/>
            <a:chOff x="7086599" y="1106671"/>
            <a:chExt cx="976560" cy="986326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5E2C79D5-7029-4050-BF53-C10B906DF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7091584" y="1121421"/>
              <a:ext cx="986326" cy="956825"/>
            </a:xfrm>
            <a:prstGeom prst="rect">
              <a:avLst/>
            </a:prstGeom>
          </p:spPr>
        </p:pic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DDE2642A-F70A-42E7-9508-083CAEE9E7FA}"/>
                </a:ext>
              </a:extLst>
            </p:cNvPr>
            <p:cNvSpPr/>
            <p:nvPr/>
          </p:nvSpPr>
          <p:spPr>
            <a:xfrm rot="5400000" flipH="1">
              <a:off x="7155846" y="1464182"/>
              <a:ext cx="219760" cy="358253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BFB5C068-4673-480E-A9CC-EF30D39E61AC}"/>
              </a:ext>
            </a:extLst>
          </p:cNvPr>
          <p:cNvGrpSpPr>
            <a:grpSpLocks noChangeAspect="1"/>
          </p:cNvGrpSpPr>
          <p:nvPr/>
        </p:nvGrpSpPr>
        <p:grpSpPr>
          <a:xfrm>
            <a:off x="5326133" y="3578587"/>
            <a:ext cx="631716" cy="590054"/>
            <a:chOff x="5028472" y="3861681"/>
            <a:chExt cx="2750148" cy="2568774"/>
          </a:xfrm>
          <a:scene3d>
            <a:camera prst="isometricOffAxis2Right"/>
            <a:lightRig rig="threePt" dir="t"/>
          </a:scene3d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09F45FD6-4FCD-4021-9C11-C704472600B3}"/>
                </a:ext>
              </a:extLst>
            </p:cNvPr>
            <p:cNvCxnSpPr>
              <a:cxnSpLocks/>
            </p:cNvCxnSpPr>
            <p:nvPr/>
          </p:nvCxnSpPr>
          <p:spPr>
            <a:xfrm>
              <a:off x="7113243" y="5524759"/>
              <a:ext cx="0" cy="905696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09A6B833-F0F9-4EAF-B42C-D597AAF9CE8D}"/>
                </a:ext>
              </a:extLst>
            </p:cNvPr>
            <p:cNvCxnSpPr>
              <a:cxnSpLocks/>
            </p:cNvCxnSpPr>
            <p:nvPr/>
          </p:nvCxnSpPr>
          <p:spPr>
            <a:xfrm>
              <a:off x="5764399" y="5524759"/>
              <a:ext cx="0" cy="905696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8515D7C0-B36A-4A9E-AA60-4C90F79E9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8472" y="3861681"/>
              <a:ext cx="2750148" cy="185096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D4872F99-11C4-4E73-A557-62AFE3EF8095}"/>
                </a:ext>
              </a:extLst>
            </p:cNvPr>
            <p:cNvSpPr>
              <a:spLocks/>
            </p:cNvSpPr>
            <p:nvPr/>
          </p:nvSpPr>
          <p:spPr>
            <a:xfrm>
              <a:off x="5193041" y="3996962"/>
              <a:ext cx="2401115" cy="158040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12382A5E-E3FE-4168-8345-6C9304E571E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886782" y="3034635"/>
            <a:ext cx="324094" cy="70413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59383F-7EC4-4E0D-B8AD-2378F6348E1D}"/>
              </a:ext>
            </a:extLst>
          </p:cNvPr>
          <p:cNvCxnSpPr>
            <a:cxnSpLocks/>
          </p:cNvCxnSpPr>
          <p:nvPr/>
        </p:nvCxnSpPr>
        <p:spPr>
          <a:xfrm rot="16200000">
            <a:off x="6565807" y="3800787"/>
            <a:ext cx="90374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55CA936-1EF6-584C-7160-E20852DBCDFA}"/>
              </a:ext>
            </a:extLst>
          </p:cNvPr>
          <p:cNvGrpSpPr/>
          <p:nvPr/>
        </p:nvGrpSpPr>
        <p:grpSpPr>
          <a:xfrm>
            <a:off x="1484392" y="2154261"/>
            <a:ext cx="1212427" cy="2928791"/>
            <a:chOff x="7106334" y="1659197"/>
            <a:chExt cx="1212427" cy="2928791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212E2DBC-1F43-94A7-281F-BA8142967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6" r="50550"/>
            <a:stretch/>
          </p:blipFill>
          <p:spPr>
            <a:xfrm rot="16200000" flipH="1">
              <a:off x="6289612" y="2558839"/>
              <a:ext cx="2928791" cy="1129507"/>
            </a:xfrm>
            <a:prstGeom prst="rect">
              <a:avLst/>
            </a:prstGeom>
          </p:spPr>
        </p:pic>
        <p:pic>
          <p:nvPicPr>
            <p:cNvPr id="45" name="図 44">
              <a:extLst>
                <a:ext uri="{FF2B5EF4-FFF2-40B4-BE49-F238E27FC236}">
                  <a16:creationId xmlns:a16="http://schemas.microsoft.com/office/drawing/2014/main" id="{80C4D6A5-C20A-28D5-4F51-5DAA69F3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7091584" y="2211664"/>
              <a:ext cx="986326" cy="956825"/>
            </a:xfrm>
            <a:prstGeom prst="rect">
              <a:avLst/>
            </a:prstGeom>
          </p:spPr>
        </p:pic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FBEDBE4A-2BB5-705F-CE7A-A9448E147151}"/>
                </a:ext>
              </a:extLst>
            </p:cNvPr>
            <p:cNvSpPr/>
            <p:nvPr/>
          </p:nvSpPr>
          <p:spPr>
            <a:xfrm rot="10800000" flipH="1">
              <a:off x="7463920" y="1931487"/>
              <a:ext cx="219760" cy="358253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7" name="図 36">
            <a:extLst>
              <a:ext uri="{FF2B5EF4-FFF2-40B4-BE49-F238E27FC236}">
                <a16:creationId xmlns:a16="http://schemas.microsoft.com/office/drawing/2014/main" id="{D053C01B-7C33-06AE-BA66-109302B37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311" y="1662566"/>
            <a:ext cx="801645" cy="645917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D6206EAF-EA28-B4D0-A2E6-1E09C0738533}"/>
              </a:ext>
            </a:extLst>
          </p:cNvPr>
          <p:cNvCxnSpPr>
            <a:cxnSpLocks/>
          </p:cNvCxnSpPr>
          <p:nvPr/>
        </p:nvCxnSpPr>
        <p:spPr>
          <a:xfrm rot="5400000">
            <a:off x="1771450" y="2154261"/>
            <a:ext cx="38270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8" name="図 47">
            <a:extLst>
              <a:ext uri="{FF2B5EF4-FFF2-40B4-BE49-F238E27FC236}">
                <a16:creationId xmlns:a16="http://schemas.microsoft.com/office/drawing/2014/main" id="{875C7931-9299-6E27-1784-AC5521269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69643" y="4297402"/>
            <a:ext cx="986326" cy="956825"/>
          </a:xfrm>
          <a:prstGeom prst="rect">
            <a:avLst/>
          </a:prstGeom>
        </p:spPr>
      </p:pic>
      <p:sp>
        <p:nvSpPr>
          <p:cNvPr id="49" name="フリーフォーム: 図形 48">
            <a:extLst>
              <a:ext uri="{FF2B5EF4-FFF2-40B4-BE49-F238E27FC236}">
                <a16:creationId xmlns:a16="http://schemas.microsoft.com/office/drawing/2014/main" id="{415C4C63-A21A-B773-7C4D-AFEEC60E1F86}"/>
              </a:ext>
            </a:extLst>
          </p:cNvPr>
          <p:cNvSpPr/>
          <p:nvPr/>
        </p:nvSpPr>
        <p:spPr>
          <a:xfrm rot="10800000" flipH="1">
            <a:off x="1841979" y="4017225"/>
            <a:ext cx="219760" cy="358253"/>
          </a:xfrm>
          <a:custGeom>
            <a:avLst/>
            <a:gdLst>
              <a:gd name="connsiteX0" fmla="*/ 311328 w 311328"/>
              <a:gd name="connsiteY0" fmla="*/ 623560 h 623560"/>
              <a:gd name="connsiteX1" fmla="*/ 0 w 311328"/>
              <a:gd name="connsiteY1" fmla="*/ 623560 h 623560"/>
              <a:gd name="connsiteX2" fmla="*/ 100579 w 311328"/>
              <a:gd name="connsiteY2" fmla="*/ 429698 h 623560"/>
              <a:gd name="connsiteX3" fmla="*/ 0 w 311328"/>
              <a:gd name="connsiteY3" fmla="*/ 429698 h 623560"/>
              <a:gd name="connsiteX4" fmla="*/ 0 w 311328"/>
              <a:gd name="connsiteY4" fmla="*/ 0 h 623560"/>
              <a:gd name="connsiteX5" fmla="*/ 311328 w 311328"/>
              <a:gd name="connsiteY5" fmla="*/ 0 h 623560"/>
              <a:gd name="connsiteX6" fmla="*/ 311328 w 311328"/>
              <a:gd name="connsiteY6" fmla="*/ 429698 h 623560"/>
              <a:gd name="connsiteX7" fmla="*/ 210749 w 311328"/>
              <a:gd name="connsiteY7" fmla="*/ 429698 h 62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328" h="623560">
                <a:moveTo>
                  <a:pt x="311328" y="623560"/>
                </a:moveTo>
                <a:lnTo>
                  <a:pt x="0" y="623560"/>
                </a:lnTo>
                <a:lnTo>
                  <a:pt x="100579" y="429698"/>
                </a:lnTo>
                <a:lnTo>
                  <a:pt x="0" y="429698"/>
                </a:lnTo>
                <a:lnTo>
                  <a:pt x="0" y="0"/>
                </a:lnTo>
                <a:lnTo>
                  <a:pt x="311328" y="0"/>
                </a:lnTo>
                <a:lnTo>
                  <a:pt x="311328" y="429698"/>
                </a:lnTo>
                <a:lnTo>
                  <a:pt x="210749" y="42969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BD53A9FF-4711-DCB0-B1E4-D33059BE3E6C}"/>
              </a:ext>
            </a:extLst>
          </p:cNvPr>
          <p:cNvCxnSpPr>
            <a:cxnSpLocks/>
          </p:cNvCxnSpPr>
          <p:nvPr/>
        </p:nvCxnSpPr>
        <p:spPr>
          <a:xfrm rot="16200000">
            <a:off x="1912825" y="3941642"/>
            <a:ext cx="75600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56C0EFEB-9C91-D259-E39D-F597A60367E9}"/>
              </a:ext>
            </a:extLst>
          </p:cNvPr>
          <p:cNvGrpSpPr/>
          <p:nvPr/>
        </p:nvGrpSpPr>
        <p:grpSpPr>
          <a:xfrm>
            <a:off x="2509664" y="1598139"/>
            <a:ext cx="254785" cy="581979"/>
            <a:chOff x="4978986" y="2454702"/>
            <a:chExt cx="254785" cy="581979"/>
          </a:xfrm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A1B2654C-B2AF-9DCC-327F-E237110AA8D1}"/>
                </a:ext>
              </a:extLst>
            </p:cNvPr>
            <p:cNvSpPr/>
            <p:nvPr/>
          </p:nvSpPr>
          <p:spPr>
            <a:xfrm>
              <a:off x="5064771" y="2756313"/>
              <a:ext cx="83213" cy="28036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>
              <a:extLst>
                <a:ext uri="{FF2B5EF4-FFF2-40B4-BE49-F238E27FC236}">
                  <a16:creationId xmlns:a16="http://schemas.microsoft.com/office/drawing/2014/main" id="{D71BE697-4998-03AB-2CBA-BC801342331A}"/>
                </a:ext>
              </a:extLst>
            </p:cNvPr>
            <p:cNvSpPr/>
            <p:nvPr/>
          </p:nvSpPr>
          <p:spPr>
            <a:xfrm>
              <a:off x="4978986" y="2454702"/>
              <a:ext cx="254785" cy="402345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5" name="図 54">
            <a:extLst>
              <a:ext uri="{FF2B5EF4-FFF2-40B4-BE49-F238E27FC236}">
                <a16:creationId xmlns:a16="http://schemas.microsoft.com/office/drawing/2014/main" id="{55E839C4-11E8-59E4-E588-73D906C652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64028"/>
          <a:stretch/>
        </p:blipFill>
        <p:spPr>
          <a:xfrm>
            <a:off x="7817497" y="2209466"/>
            <a:ext cx="769126" cy="1400195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7B00F867-613D-9B1D-9BC8-201C762AA3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045" b="-740"/>
          <a:stretch/>
        </p:blipFill>
        <p:spPr>
          <a:xfrm>
            <a:off x="7816419" y="4003759"/>
            <a:ext cx="769126" cy="844447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22007D0A-1E3A-5A4A-DC44-330E48A41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215861" y="4288139"/>
            <a:ext cx="986326" cy="956825"/>
          </a:xfrm>
          <a:prstGeom prst="rect">
            <a:avLst/>
          </a:prstGeom>
        </p:spPr>
      </p:pic>
      <p:sp>
        <p:nvSpPr>
          <p:cNvPr id="58" name="フリーフォーム: 図形 57">
            <a:extLst>
              <a:ext uri="{FF2B5EF4-FFF2-40B4-BE49-F238E27FC236}">
                <a16:creationId xmlns:a16="http://schemas.microsoft.com/office/drawing/2014/main" id="{4D06FF9E-A83F-7094-3481-82EB2028977A}"/>
              </a:ext>
            </a:extLst>
          </p:cNvPr>
          <p:cNvSpPr/>
          <p:nvPr/>
        </p:nvSpPr>
        <p:spPr>
          <a:xfrm rot="5400000" flipH="1">
            <a:off x="6280123" y="4630900"/>
            <a:ext cx="219760" cy="358253"/>
          </a:xfrm>
          <a:custGeom>
            <a:avLst/>
            <a:gdLst>
              <a:gd name="connsiteX0" fmla="*/ 311328 w 311328"/>
              <a:gd name="connsiteY0" fmla="*/ 623560 h 623560"/>
              <a:gd name="connsiteX1" fmla="*/ 0 w 311328"/>
              <a:gd name="connsiteY1" fmla="*/ 623560 h 623560"/>
              <a:gd name="connsiteX2" fmla="*/ 100579 w 311328"/>
              <a:gd name="connsiteY2" fmla="*/ 429698 h 623560"/>
              <a:gd name="connsiteX3" fmla="*/ 0 w 311328"/>
              <a:gd name="connsiteY3" fmla="*/ 429698 h 623560"/>
              <a:gd name="connsiteX4" fmla="*/ 0 w 311328"/>
              <a:gd name="connsiteY4" fmla="*/ 0 h 623560"/>
              <a:gd name="connsiteX5" fmla="*/ 311328 w 311328"/>
              <a:gd name="connsiteY5" fmla="*/ 0 h 623560"/>
              <a:gd name="connsiteX6" fmla="*/ 311328 w 311328"/>
              <a:gd name="connsiteY6" fmla="*/ 429698 h 623560"/>
              <a:gd name="connsiteX7" fmla="*/ 210749 w 311328"/>
              <a:gd name="connsiteY7" fmla="*/ 429698 h 62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328" h="623560">
                <a:moveTo>
                  <a:pt x="311328" y="623560"/>
                </a:moveTo>
                <a:lnTo>
                  <a:pt x="0" y="623560"/>
                </a:lnTo>
                <a:lnTo>
                  <a:pt x="100579" y="429698"/>
                </a:lnTo>
                <a:lnTo>
                  <a:pt x="0" y="429698"/>
                </a:lnTo>
                <a:lnTo>
                  <a:pt x="0" y="0"/>
                </a:lnTo>
                <a:lnTo>
                  <a:pt x="311328" y="0"/>
                </a:lnTo>
                <a:lnTo>
                  <a:pt x="311328" y="429698"/>
                </a:lnTo>
                <a:lnTo>
                  <a:pt x="210749" y="42969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164A1F0A-3FE5-0EC0-783F-EF8A6E47D43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5888068" y="3738769"/>
            <a:ext cx="342544" cy="102778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CFD51BAD-B1D6-3906-3CCC-FFD0A3FC9AD5}"/>
              </a:ext>
            </a:extLst>
          </p:cNvPr>
          <p:cNvGrpSpPr/>
          <p:nvPr/>
        </p:nvGrpSpPr>
        <p:grpSpPr>
          <a:xfrm>
            <a:off x="5486293" y="2961870"/>
            <a:ext cx="254785" cy="581979"/>
            <a:chOff x="4978986" y="2454702"/>
            <a:chExt cx="254785" cy="581979"/>
          </a:xfrm>
        </p:grpSpPr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9764692C-0D25-4069-CA14-2FF7A80E1CEE}"/>
                </a:ext>
              </a:extLst>
            </p:cNvPr>
            <p:cNvSpPr/>
            <p:nvPr/>
          </p:nvSpPr>
          <p:spPr>
            <a:xfrm>
              <a:off x="5064771" y="2756313"/>
              <a:ext cx="83213" cy="28036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二等辺三角形 68">
              <a:extLst>
                <a:ext uri="{FF2B5EF4-FFF2-40B4-BE49-F238E27FC236}">
                  <a16:creationId xmlns:a16="http://schemas.microsoft.com/office/drawing/2014/main" id="{2714D2F4-F8D9-DCDA-50C3-863C35A5DCA9}"/>
                </a:ext>
              </a:extLst>
            </p:cNvPr>
            <p:cNvSpPr/>
            <p:nvPr/>
          </p:nvSpPr>
          <p:spPr>
            <a:xfrm>
              <a:off x="4978986" y="2454702"/>
              <a:ext cx="254785" cy="402345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7258B7BD-FE9C-FFF5-9E9B-CBA3654A6CC1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98719" y="3600600"/>
            <a:ext cx="2263" cy="360000"/>
          </a:xfrm>
          <a:prstGeom prst="straightConnector1">
            <a:avLst/>
          </a:prstGeom>
          <a:ln w="381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" name="図 70">
            <a:extLst>
              <a:ext uri="{FF2B5EF4-FFF2-40B4-BE49-F238E27FC236}">
                <a16:creationId xmlns:a16="http://schemas.microsoft.com/office/drawing/2014/main" id="{844A1B9B-3E0E-6B91-DBD8-A324E7E33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64028"/>
          <a:stretch/>
        </p:blipFill>
        <p:spPr>
          <a:xfrm>
            <a:off x="3057983" y="2209466"/>
            <a:ext cx="769126" cy="140019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C91C16E6-6B0D-ECBD-FAD2-8924D1B36F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650" b="31079"/>
          <a:stretch/>
        </p:blipFill>
        <p:spPr>
          <a:xfrm>
            <a:off x="3056905" y="2703865"/>
            <a:ext cx="769126" cy="905796"/>
          </a:xfrm>
          <a:prstGeom prst="rect">
            <a:avLst/>
          </a:prstGeom>
        </p:spPr>
      </p:pic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D927DA6-42C0-1060-78AB-73C69503DE5E}"/>
              </a:ext>
            </a:extLst>
          </p:cNvPr>
          <p:cNvCxnSpPr>
            <a:cxnSpLocks/>
          </p:cNvCxnSpPr>
          <p:nvPr/>
        </p:nvCxnSpPr>
        <p:spPr>
          <a:xfrm rot="10800000" flipH="1">
            <a:off x="3439205" y="3600600"/>
            <a:ext cx="2263" cy="360000"/>
          </a:xfrm>
          <a:prstGeom prst="straightConnector1">
            <a:avLst/>
          </a:prstGeom>
          <a:ln w="381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4" name="図 73">
            <a:extLst>
              <a:ext uri="{FF2B5EF4-FFF2-40B4-BE49-F238E27FC236}">
                <a16:creationId xmlns:a16="http://schemas.microsoft.com/office/drawing/2014/main" id="{C304906C-64A6-798D-88D5-B264099D08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650" b="31079"/>
          <a:stretch/>
        </p:blipFill>
        <p:spPr>
          <a:xfrm>
            <a:off x="3056905" y="3992036"/>
            <a:ext cx="769126" cy="905796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98CDE10-B2C0-E6AE-6E8A-E6630BB070F2}"/>
              </a:ext>
            </a:extLst>
          </p:cNvPr>
          <p:cNvSpPr txBox="1"/>
          <p:nvPr/>
        </p:nvSpPr>
        <p:spPr>
          <a:xfrm>
            <a:off x="717653" y="1661608"/>
            <a:ext cx="43963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①</a:t>
            </a:r>
            <a:endParaRPr kumimoji="1" lang="en-US" altLang="ja-JP" sz="2000" b="1" dirty="0"/>
          </a:p>
          <a:p>
            <a:r>
              <a:rPr kumimoji="1" lang="ja-JP" altLang="en-US" sz="2000" dirty="0"/>
              <a:t>従</a:t>
            </a:r>
            <a:endParaRPr kumimoji="1" lang="en-US" altLang="ja-JP" sz="2000" dirty="0"/>
          </a:p>
          <a:p>
            <a:r>
              <a:rPr kumimoji="1" lang="ja-JP" altLang="en-US" sz="2000" dirty="0"/>
              <a:t>来</a:t>
            </a:r>
            <a:endParaRPr kumimoji="1" lang="en-US" altLang="ja-JP" sz="2000" dirty="0"/>
          </a:p>
          <a:p>
            <a:r>
              <a:rPr kumimoji="1" lang="ja-JP" altLang="en-US" sz="2000" dirty="0"/>
              <a:t>モ</a:t>
            </a:r>
            <a:endParaRPr kumimoji="1" lang="en-US" altLang="ja-JP" sz="2000" dirty="0"/>
          </a:p>
          <a:p>
            <a:r>
              <a:rPr kumimoji="1" lang="ja-JP" altLang="en-US" sz="2000" dirty="0"/>
              <a:t>デ</a:t>
            </a:r>
            <a:endParaRPr kumimoji="1" lang="en-US" altLang="ja-JP" sz="2000" dirty="0"/>
          </a:p>
          <a:p>
            <a:r>
              <a:rPr kumimoji="1" lang="ja-JP" altLang="en-US" sz="2000" dirty="0"/>
              <a:t>ル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D297ABD0-2522-4A86-1655-9738F30E4BBF}"/>
              </a:ext>
            </a:extLst>
          </p:cNvPr>
          <p:cNvSpPr txBox="1"/>
          <p:nvPr/>
        </p:nvSpPr>
        <p:spPr>
          <a:xfrm>
            <a:off x="4691776" y="1661609"/>
            <a:ext cx="43963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②</a:t>
            </a:r>
            <a:endParaRPr kumimoji="1" lang="en-US" altLang="ja-JP" sz="2000" b="1" dirty="0"/>
          </a:p>
          <a:p>
            <a:r>
              <a:rPr kumimoji="1" lang="ja-JP" altLang="en-US" sz="2000" dirty="0"/>
              <a:t>提</a:t>
            </a:r>
            <a:endParaRPr kumimoji="1" lang="en-US" altLang="ja-JP" sz="2000" dirty="0"/>
          </a:p>
          <a:p>
            <a:r>
              <a:rPr kumimoji="1" lang="ja-JP" altLang="en-US" sz="2000" dirty="0"/>
              <a:t>案</a:t>
            </a:r>
            <a:endParaRPr kumimoji="1" lang="en-US" altLang="ja-JP" sz="2000" dirty="0"/>
          </a:p>
          <a:p>
            <a:r>
              <a:rPr kumimoji="1" lang="ja-JP" altLang="en-US" sz="2000" dirty="0"/>
              <a:t>モ</a:t>
            </a:r>
            <a:endParaRPr kumimoji="1" lang="en-US" altLang="ja-JP" sz="2000" dirty="0"/>
          </a:p>
          <a:p>
            <a:r>
              <a:rPr kumimoji="1" lang="ja-JP" altLang="en-US" sz="2000" dirty="0"/>
              <a:t>デ</a:t>
            </a:r>
            <a:endParaRPr kumimoji="1" lang="en-US" altLang="ja-JP" sz="2000" dirty="0"/>
          </a:p>
          <a:p>
            <a:r>
              <a:rPr kumimoji="1" lang="ja-JP" altLang="en-US" sz="2000" dirty="0"/>
              <a:t>ル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647E5C6-B5C0-086F-E091-4E51642BF74B}"/>
              </a:ext>
            </a:extLst>
          </p:cNvPr>
          <p:cNvSpPr txBox="1"/>
          <p:nvPr/>
        </p:nvSpPr>
        <p:spPr>
          <a:xfrm>
            <a:off x="660555" y="5239158"/>
            <a:ext cx="313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撮影画像内の送信機・背景の位置があまり</a:t>
            </a:r>
            <a:r>
              <a:rPr kumimoji="1" lang="ja-JP" altLang="en-US" b="1" dirty="0">
                <a:solidFill>
                  <a:srgbClr val="C00000"/>
                </a:solidFill>
              </a:rPr>
              <a:t>変化しない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A5852F7-8BBB-3F01-7EAF-5059D91CB83B}"/>
              </a:ext>
            </a:extLst>
          </p:cNvPr>
          <p:cNvSpPr txBox="1"/>
          <p:nvPr/>
        </p:nvSpPr>
        <p:spPr>
          <a:xfrm>
            <a:off x="5393595" y="5239158"/>
            <a:ext cx="302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撮影画像内の送信機・背景の位置が大きく</a:t>
            </a:r>
            <a:r>
              <a:rPr kumimoji="1" lang="ja-JP" altLang="en-US" b="1" dirty="0">
                <a:solidFill>
                  <a:srgbClr val="C00000"/>
                </a:solidFill>
              </a:rPr>
              <a:t>変化する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7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2D9E176-05D9-788F-A1D2-0E822D2A7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" y="3755019"/>
            <a:ext cx="2520000" cy="2546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C32ECD09-30CC-0E96-2282-B2DB89539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ja-JP" altLang="en-US" b="1" dirty="0">
                    <a:solidFill>
                      <a:srgbClr val="CC3399"/>
                    </a:solidFill>
                  </a:rPr>
                  <a:t>赤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117→117</a:t>
                </a:r>
                <a:r>
                  <a:rPr lang="ja-JP" altLang="en-US" dirty="0"/>
                  <a:t>，</a:t>
                </a:r>
                <a:r>
                  <a:rPr lang="ja-JP" altLang="en-US" b="1" dirty="0">
                    <a:solidFill>
                      <a:schemeClr val="accent1"/>
                    </a:solidFill>
                  </a:rPr>
                  <a:t>青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5489→116</a:t>
                </a:r>
                <a:r>
                  <a:rPr lang="ja-JP" altLang="en-US" dirty="0"/>
                  <a:t>，</a:t>
                </a:r>
                <a:r>
                  <a:rPr lang="ja-JP" altLang="en-US" b="1" dirty="0">
                    <a:solidFill>
                      <a:schemeClr val="accent6"/>
                    </a:solidFill>
                  </a:rPr>
                  <a:t>緑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442→95</a:t>
                </a:r>
              </a:p>
              <a:p>
                <a:r>
                  <a:rPr kumimoji="1" lang="ja-JP" altLang="en-US" dirty="0"/>
                  <a:t>各クラスタ内でアンダーサンプリングをする際，　　　　各クラスタ内で偏ったサンプリングをする可能性がある</a:t>
                </a:r>
                <a:endParaRPr kumimoji="1"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⇒各クラスタ内で再び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ja-JP" altLang="en-US" dirty="0"/>
                  <a:t>平均法アンダーサンプリングを行い　</a:t>
                </a:r>
                <a:r>
                  <a:rPr kumimoji="1" lang="ja-JP" altLang="en-US" dirty="0">
                    <a:solidFill>
                      <a:schemeClr val="bg1"/>
                    </a:solidFill>
                  </a:rPr>
                  <a:t>あ</a:t>
                </a:r>
                <a:r>
                  <a:rPr kumimoji="1" lang="ja-JP" altLang="en-US" dirty="0"/>
                  <a:t>各クラスタ内で偏りが生じないようにサンプリングを行う</a:t>
                </a:r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C32ECD09-30CC-0E96-2282-B2DB89539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59" t="-1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CCDFCDF-455F-5548-9EE2-6696F751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E01FE195-40EC-88BF-159F-A805976EA0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ja-JP" altLang="en-US" dirty="0"/>
                  <a:t>平均法アンダーサンプリングの詳細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E01FE195-40EC-88BF-159F-A805976EA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893" b="-9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B5D964D0-6D02-47F1-22F8-3A38CBF63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45" y="3755019"/>
            <a:ext cx="2520000" cy="25466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AE0F23B-6259-8553-7112-D62CAB821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2" y="3755020"/>
            <a:ext cx="2520000" cy="2546683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B4F3E4A1-A772-621B-035D-3A771238A82B}"/>
              </a:ext>
            </a:extLst>
          </p:cNvPr>
          <p:cNvSpPr/>
          <p:nvPr/>
        </p:nvSpPr>
        <p:spPr>
          <a:xfrm>
            <a:off x="5768362" y="4733086"/>
            <a:ext cx="419100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44DFE6A-A723-B6A9-C2DF-26BBD598F50B}"/>
              </a:ext>
            </a:extLst>
          </p:cNvPr>
          <p:cNvSpPr/>
          <p:nvPr/>
        </p:nvSpPr>
        <p:spPr>
          <a:xfrm>
            <a:off x="2740196" y="4733086"/>
            <a:ext cx="419100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558215A-457C-DDC0-2B8D-54B198DF8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2" y="3755018"/>
            <a:ext cx="2520000" cy="254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5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5233C6E-53C3-1842-CE38-9E375FB65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アンダーサンプリングを行わない場合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背景データの分布が図左下に集中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⇒閾値曲線</a:t>
            </a:r>
            <a:r>
              <a:rPr lang="ja-JP" altLang="en-US" dirty="0"/>
              <a:t>は</a:t>
            </a:r>
            <a:r>
              <a:rPr kumimoji="1" lang="ja-JP" altLang="en-US" dirty="0"/>
              <a:t>左下へ寄る．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　</a:t>
            </a:r>
            <a:r>
              <a:rPr kumimoji="1" lang="ja-JP" altLang="en-US" dirty="0"/>
              <a:t>時間勾配の高いデータの影響が小さい．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EE72D98-9088-CFED-7C11-A8257998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B0C3FFC2-F802-DD5B-0F40-69E774148C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ja-JP" altLang="en-US" dirty="0"/>
                  <a:t>平均法アンダーサンプリングの効果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B0C3FFC2-F802-DD5B-0F40-69E774148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93" b="-9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F0524F7F-A3D9-9114-C6CA-B5CEDD0B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0" y="2515800"/>
            <a:ext cx="3960000" cy="39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46323E3-7BB4-5D0A-CE09-E1BCE3C25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00" y="2515800"/>
            <a:ext cx="3960000" cy="396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0DFC24-352B-E9CF-22B3-4587334A671C}"/>
              </a:ext>
            </a:extLst>
          </p:cNvPr>
          <p:cNvSpPr txBox="1"/>
          <p:nvPr/>
        </p:nvSpPr>
        <p:spPr>
          <a:xfrm>
            <a:off x="458400" y="2517984"/>
            <a:ext cx="38591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アンダーサンプリング無し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99C183-C602-0F47-BF66-BBB1E25ECBC8}"/>
              </a:ext>
            </a:extLst>
          </p:cNvPr>
          <p:cNvSpPr txBox="1"/>
          <p:nvPr/>
        </p:nvSpPr>
        <p:spPr>
          <a:xfrm>
            <a:off x="4724497" y="2515800"/>
            <a:ext cx="40630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アンダーサンプリング有り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0AEFB-5A13-FC2A-F747-839A3D456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9" r="6786"/>
          <a:stretch/>
        </p:blipFill>
        <p:spPr>
          <a:xfrm>
            <a:off x="6481649" y="708314"/>
            <a:ext cx="1800000" cy="17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7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8F58D44B-AFA3-D2BD-25BF-4DF354609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0" y="2852600"/>
            <a:ext cx="2880000" cy="288000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EE72D98-9088-CFED-7C11-A8257998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0C3FFC2-F802-DD5B-0F40-69E77414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CS-SVM</a:t>
            </a:r>
            <a:r>
              <a:rPr kumimoji="1" lang="ja-JP" altLang="en-US" dirty="0"/>
              <a:t>の詳細及び</a:t>
            </a:r>
            <a:r>
              <a:rPr kumimoji="1" lang="en-US" altLang="ja-JP" dirty="0"/>
              <a:t>SVM</a:t>
            </a:r>
            <a:r>
              <a:rPr kumimoji="1" lang="ja-JP" altLang="en-US" dirty="0"/>
              <a:t>との比較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6323E3-7BB4-5D0A-CE09-E1BCE3C25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00" y="2852600"/>
            <a:ext cx="2880000" cy="288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0DFC24-352B-E9CF-22B3-4587334A671C}"/>
              </a:ext>
            </a:extLst>
          </p:cNvPr>
          <p:cNvSpPr txBox="1"/>
          <p:nvPr/>
        </p:nvSpPr>
        <p:spPr>
          <a:xfrm>
            <a:off x="3677547" y="2399131"/>
            <a:ext cx="17889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SVM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99C183-C602-0F47-BF66-BBB1E25ECBC8}"/>
              </a:ext>
            </a:extLst>
          </p:cNvPr>
          <p:cNvSpPr txBox="1"/>
          <p:nvPr/>
        </p:nvSpPr>
        <p:spPr>
          <a:xfrm>
            <a:off x="6614441" y="2399131"/>
            <a:ext cx="197940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CS-SVM</a:t>
            </a:r>
            <a:endParaRPr kumimoji="1" lang="ja-JP" altLang="en-US" sz="24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0A8B1A2-D006-BDE1-9603-1F1499550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" y="2852600"/>
            <a:ext cx="2880000" cy="288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77ECE2B-FD83-4B81-5921-75B8ABE545DE}"/>
              </a:ext>
            </a:extLst>
          </p:cNvPr>
          <p:cNvSpPr txBox="1"/>
          <p:nvPr/>
        </p:nvSpPr>
        <p:spPr>
          <a:xfrm>
            <a:off x="576296" y="2399131"/>
            <a:ext cx="197940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CS-SVM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95035D-AF8C-CA64-36F1-953C6358A114}"/>
              </a:ext>
            </a:extLst>
          </p:cNvPr>
          <p:cNvSpPr txBox="1"/>
          <p:nvPr/>
        </p:nvSpPr>
        <p:spPr>
          <a:xfrm>
            <a:off x="368247" y="2825323"/>
            <a:ext cx="23955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送信機：背景 </a:t>
            </a:r>
            <a:r>
              <a:rPr kumimoji="1" lang="en-US" altLang="ja-JP" dirty="0"/>
              <a:t>= 100:1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744E16D-3CBA-8E72-18C1-0CCA9678BF5B}"/>
              </a:ext>
            </a:extLst>
          </p:cNvPr>
          <p:cNvSpPr txBox="1"/>
          <p:nvPr/>
        </p:nvSpPr>
        <p:spPr>
          <a:xfrm>
            <a:off x="3374248" y="2825323"/>
            <a:ext cx="23955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送信機：背景 </a:t>
            </a:r>
            <a:r>
              <a:rPr kumimoji="1" lang="en-US" altLang="ja-JP" dirty="0"/>
              <a:t>= 1:1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4ACBE41-CE1E-56A3-4795-6F5FA31D9E78}"/>
              </a:ext>
            </a:extLst>
          </p:cNvPr>
          <p:cNvSpPr txBox="1"/>
          <p:nvPr/>
        </p:nvSpPr>
        <p:spPr>
          <a:xfrm>
            <a:off x="6380248" y="2825323"/>
            <a:ext cx="23955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送信機：背景 </a:t>
            </a:r>
            <a:r>
              <a:rPr kumimoji="1" lang="en-US" altLang="ja-JP" dirty="0"/>
              <a:t>= 1:100</a:t>
            </a:r>
            <a:endParaRPr kumimoji="1" lang="ja-JP" altLang="en-US" dirty="0"/>
          </a:p>
        </p:txBody>
      </p:sp>
      <p:sp>
        <p:nvSpPr>
          <p:cNvPr id="18" name="コンテンツ プレースホルダー 1">
            <a:extLst>
              <a:ext uri="{FF2B5EF4-FFF2-40B4-BE49-F238E27FC236}">
                <a16:creationId xmlns:a16="http://schemas.microsoft.com/office/drawing/2014/main" id="{6BA5CADC-979F-3B7C-22D2-827F75DA5D02}"/>
              </a:ext>
            </a:extLst>
          </p:cNvPr>
          <p:cNvSpPr txBox="1">
            <a:spLocks/>
          </p:cNvSpPr>
          <p:nvPr/>
        </p:nvSpPr>
        <p:spPr>
          <a:xfrm>
            <a:off x="258792" y="805776"/>
            <a:ext cx="8626416" cy="53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F528F"/>
              </a:buClr>
              <a:buFont typeface="Wingdings" panose="05000000000000000000" pitchFamily="2" charset="2"/>
              <a:buChar char="ü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F528F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CS-SVM</a:t>
            </a:r>
            <a:r>
              <a:rPr lang="ja-JP" altLang="en-US" dirty="0"/>
              <a:t>は一方のクラスに重みづけをする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⇒一方のクラスの誤検出率を大幅に下げる</a:t>
            </a:r>
            <a:endParaRPr lang="en-US" altLang="ja-JP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C1999B-61D3-3FBE-3E35-555BF580811D}"/>
              </a:ext>
            </a:extLst>
          </p:cNvPr>
          <p:cNvSpPr txBox="1"/>
          <p:nvPr/>
        </p:nvSpPr>
        <p:spPr>
          <a:xfrm>
            <a:off x="6042192" y="5530742"/>
            <a:ext cx="307161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背景を確実に検出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⇒送信機に関して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検出数：減，誤検出率：低</a:t>
            </a:r>
            <a:endParaRPr kumimoji="1"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5F5E73-826A-94B4-356E-31B5F821A3BB}"/>
              </a:ext>
            </a:extLst>
          </p:cNvPr>
          <p:cNvSpPr txBox="1"/>
          <p:nvPr/>
        </p:nvSpPr>
        <p:spPr>
          <a:xfrm>
            <a:off x="55424" y="5530742"/>
            <a:ext cx="302114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送信機を確実に検出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⇒背景に関して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検出数：減，誤検出率：低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B2FBC636-175D-325C-0F6E-B0A159EB78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9" r="6786"/>
          <a:stretch/>
        </p:blipFill>
        <p:spPr>
          <a:xfrm>
            <a:off x="6481649" y="708314"/>
            <a:ext cx="1800000" cy="17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89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50CBF366-152D-7BDF-E452-A00EA4911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00" y="1607500"/>
            <a:ext cx="2520000" cy="2520000"/>
          </a:xfrm>
          <a:prstGeom prst="rect">
            <a:avLst/>
          </a:prstGeom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57ECD06-E244-D5BB-155A-6AD6018B4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各カーネルにおける閾値曲線を比較し，性能が良いと　　考えられる</a:t>
            </a:r>
            <a:r>
              <a:rPr kumimoji="1" lang="en-US" altLang="ja-JP" dirty="0"/>
              <a:t>RBF</a:t>
            </a:r>
            <a:r>
              <a:rPr kumimoji="1" lang="ja-JP" altLang="en-US" dirty="0"/>
              <a:t>と</a:t>
            </a:r>
            <a:r>
              <a:rPr kumimoji="1" lang="en-US" altLang="ja-JP" dirty="0"/>
              <a:t>Poly</a:t>
            </a:r>
            <a:r>
              <a:rPr lang="ja-JP" altLang="en-US" dirty="0"/>
              <a:t>の２つを選定した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15124CE-E486-D853-C732-DA6F9CBA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E6B1DCC-13A2-94DE-C65C-D2780694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CS-SVM</a:t>
            </a:r>
            <a:r>
              <a:rPr kumimoji="1" lang="ja-JP" altLang="en-US" dirty="0"/>
              <a:t>の学習に用いるカーネルの選定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7480EA2-3033-BD8C-CD4A-82DB23A6D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00" y="4165600"/>
            <a:ext cx="2520000" cy="252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5A70B6-F6ED-7E38-5F08-A8B57172C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0" y="4165600"/>
            <a:ext cx="2520000" cy="252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646ACCE-B814-3E11-EADC-0171C8EC2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0" y="1607500"/>
            <a:ext cx="2520000" cy="25200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313B4D-BB9A-AA5E-A9E7-6D330A96CB28}"/>
              </a:ext>
            </a:extLst>
          </p:cNvPr>
          <p:cNvSpPr txBox="1"/>
          <p:nvPr/>
        </p:nvSpPr>
        <p:spPr>
          <a:xfrm>
            <a:off x="710874" y="4118011"/>
            <a:ext cx="23356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RBF</a:t>
            </a:r>
            <a:r>
              <a:rPr kumimoji="1" lang="ja-JP" altLang="en-US" sz="2000" dirty="0"/>
              <a:t>カーネル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6299F91-45E2-AC56-E204-C9E01FBF09FF}"/>
              </a:ext>
            </a:extLst>
          </p:cNvPr>
          <p:cNvSpPr txBox="1"/>
          <p:nvPr/>
        </p:nvSpPr>
        <p:spPr>
          <a:xfrm>
            <a:off x="3780706" y="4118011"/>
            <a:ext cx="21604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Poly</a:t>
            </a:r>
            <a:r>
              <a:rPr kumimoji="1" lang="ja-JP" altLang="en-US" sz="2000" dirty="0"/>
              <a:t>カーネル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D56AB91-5180-4256-2999-3479EBF71B40}"/>
              </a:ext>
            </a:extLst>
          </p:cNvPr>
          <p:cNvSpPr txBox="1"/>
          <p:nvPr/>
        </p:nvSpPr>
        <p:spPr>
          <a:xfrm>
            <a:off x="3721261" y="1569400"/>
            <a:ext cx="21604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Sigmoid</a:t>
            </a:r>
            <a:r>
              <a:rPr kumimoji="1" lang="ja-JP" altLang="en-US" sz="2000" dirty="0"/>
              <a:t>カーネル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09363EF-4E92-EF1F-20B0-22D2A27FB730}"/>
              </a:ext>
            </a:extLst>
          </p:cNvPr>
          <p:cNvSpPr txBox="1"/>
          <p:nvPr/>
        </p:nvSpPr>
        <p:spPr>
          <a:xfrm>
            <a:off x="798461" y="1569400"/>
            <a:ext cx="21604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Linear</a:t>
            </a:r>
            <a:r>
              <a:rPr kumimoji="1" lang="ja-JP" altLang="en-US" sz="2000" dirty="0"/>
              <a:t>カーネル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FEF8F46-57CF-A1D6-F40C-E5C0DB652A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9" r="6786"/>
          <a:stretch/>
        </p:blipFill>
        <p:spPr>
          <a:xfrm>
            <a:off x="6213354" y="1845492"/>
            <a:ext cx="2520000" cy="24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23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A74A3460-5615-3F04-D7F9-372288788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04" y="4294574"/>
            <a:ext cx="2160000" cy="218287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98624EF-530B-CAEB-8C9C-23ADED91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06" y="4294574"/>
            <a:ext cx="2160000" cy="2160000"/>
          </a:xfrm>
          <a:prstGeom prst="rect">
            <a:avLst/>
          </a:prstGeom>
        </p:spPr>
      </p:pic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トレインデータ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背景データ：</a:t>
            </a:r>
            <a:r>
              <a:rPr kumimoji="1" lang="en-US" altLang="ja-JP" dirty="0"/>
              <a:t>k</a:t>
            </a:r>
            <a:r>
              <a:rPr kumimoji="1" lang="ja-JP" altLang="en-US" dirty="0"/>
              <a:t>平均法によるアンダーサンプリングを行った　　　　　　　データ数は</a:t>
            </a:r>
            <a:r>
              <a:rPr kumimoji="1" lang="en-US" altLang="ja-JP" dirty="0"/>
              <a:t>328</a:t>
            </a:r>
          </a:p>
          <a:p>
            <a:pPr lvl="1"/>
            <a:r>
              <a:rPr kumimoji="1" lang="ja-JP" altLang="en-US" dirty="0"/>
              <a:t>送信機データ：</a:t>
            </a:r>
            <a:r>
              <a:rPr kumimoji="1" lang="en-US" altLang="ja-JP" dirty="0"/>
              <a:t>256</a:t>
            </a:r>
            <a:r>
              <a:rPr kumimoji="1" lang="ja-JP" altLang="en-US" dirty="0"/>
              <a:t>個の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が位置する画素を採用 　　　　　　　　　　データ数は</a:t>
            </a:r>
            <a:r>
              <a:rPr kumimoji="1" lang="en-US" altLang="ja-JP" dirty="0"/>
              <a:t>256</a:t>
            </a:r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ja-JP" altLang="en-US" dirty="0"/>
              <a:t>テストデータ</a:t>
            </a:r>
            <a:endParaRPr lang="en-US" altLang="ja-JP" dirty="0"/>
          </a:p>
          <a:p>
            <a:pPr lvl="1"/>
            <a:r>
              <a:rPr lang="ja-JP" altLang="en-US" dirty="0"/>
              <a:t>背景データ：送信機の以外の画素　　　　　　　　　　　　　　　　　　　データ数は</a:t>
            </a:r>
            <a:r>
              <a:rPr lang="en-US" altLang="ja-JP" dirty="0"/>
              <a:t>6114</a:t>
            </a:r>
          </a:p>
          <a:p>
            <a:pPr lvl="1"/>
            <a:r>
              <a:rPr lang="ja-JP" altLang="en-US" dirty="0"/>
              <a:t>送信機データ：</a:t>
            </a:r>
            <a:r>
              <a:rPr lang="en-US" altLang="ja-JP" dirty="0"/>
              <a:t>LED</a:t>
            </a:r>
            <a:r>
              <a:rPr lang="ja-JP" altLang="en-US" dirty="0"/>
              <a:t>が位置する画素を中心とした</a:t>
            </a:r>
            <a:r>
              <a:rPr lang="en-US" altLang="ja-JP" dirty="0"/>
              <a:t>5x5</a:t>
            </a:r>
            <a:r>
              <a:rPr lang="ja-JP" altLang="en-US" dirty="0"/>
              <a:t>の画素　　　　　　データ数は</a:t>
            </a:r>
            <a:r>
              <a:rPr lang="en-US" altLang="ja-JP" dirty="0"/>
              <a:t>6400</a:t>
            </a:r>
            <a:endParaRPr lang="ja-JP" altLang="en-US" dirty="0"/>
          </a:p>
          <a:p>
            <a:pPr marL="457200" lvl="1" indent="0">
              <a:buNone/>
            </a:pP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学習データについて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E13972F-DEE1-975A-3C97-1EF0E408E2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 t="12954" r="13557" b="18049"/>
          <a:stretch/>
        </p:blipFill>
        <p:spPr>
          <a:xfrm>
            <a:off x="6981490" y="1700026"/>
            <a:ext cx="1701594" cy="17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C768673-EEAF-9103-58CC-97A2E3D0F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機械学習パラメータは，グリッドサーチを用いて　　　　最適なパラメータを選定した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パラメータの範囲は以下の通り，</a:t>
            </a:r>
            <a:r>
              <a:rPr kumimoji="1" lang="en-US" altLang="ja-JP" dirty="0"/>
              <a:t>64</a:t>
            </a:r>
            <a:r>
              <a:rPr kumimoji="1" lang="ja-JP" altLang="en-US" dirty="0"/>
              <a:t>通りの組み合わせの中から　　　　最適な学習結果を得たものを選出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A9E2C20-75A1-6366-2750-39CC6F03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9BAAE76-5ADB-61F3-981A-9335FB25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機械学習パラメータの決定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5">
                <a:extLst>
                  <a:ext uri="{FF2B5EF4-FFF2-40B4-BE49-F238E27FC236}">
                    <a16:creationId xmlns:a16="http://schemas.microsoft.com/office/drawing/2014/main" id="{FFECAA88-AB0C-A8F3-2EE0-717E1CA70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929643"/>
                  </p:ext>
                </p:extLst>
              </p:nvPr>
            </p:nvGraphicFramePr>
            <p:xfrm>
              <a:off x="1240826" y="2873151"/>
              <a:ext cx="6662348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47368">
                      <a:extLst>
                        <a:ext uri="{9D8B030D-6E8A-4147-A177-3AD203B41FA5}">
                          <a16:colId xmlns:a16="http://schemas.microsoft.com/office/drawing/2014/main" val="432297810"/>
                        </a:ext>
                      </a:extLst>
                    </a:gridCol>
                    <a:gridCol w="2600810">
                      <a:extLst>
                        <a:ext uri="{9D8B030D-6E8A-4147-A177-3AD203B41FA5}">
                          <a16:colId xmlns:a16="http://schemas.microsoft.com/office/drawing/2014/main" val="1756635863"/>
                        </a:ext>
                      </a:extLst>
                    </a:gridCol>
                    <a:gridCol w="1514170">
                      <a:extLst>
                        <a:ext uri="{9D8B030D-6E8A-4147-A177-3AD203B41FA5}">
                          <a16:colId xmlns:a16="http://schemas.microsoft.com/office/drawing/2014/main" val="3403289426"/>
                        </a:ext>
                      </a:extLst>
                    </a:gridCol>
                  </a:tblGrid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/>
                            <a:t>カーネル関数</a:t>
                          </a:r>
                          <a:endParaRPr kumimoji="1" lang="en-US" altLang="ja-JP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b="1" dirty="0"/>
                            <a:t>Radial Basis Function (RBF)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b="1" dirty="0"/>
                            <a:t>Polynomial (Poly)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386925"/>
                      </a:ext>
                    </a:extLst>
                  </a:tr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/>
                            <a:t>コストパラメータ</a:t>
                          </a:r>
                          <a:endParaRPr kumimoji="1" lang="en-US" altLang="ja-JP" sz="2000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kumimoji="1" lang="en-US" altLang="ja-JP" sz="20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b="1" dirty="0"/>
                            <a:t>{0.01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0.1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10}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6374874"/>
                      </a:ext>
                    </a:extLst>
                  </a:tr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/>
                            <a:t>カーネルパラメータ</a:t>
                          </a:r>
                          <a:endParaRPr kumimoji="1" lang="en-US" altLang="ja-JP" sz="2000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1" i="1" smtClean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kumimoji="1" lang="en-US" altLang="ja-JP" sz="20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b="1" dirty="0"/>
                            <a:t>{0.0001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0.001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0.01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0.1}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9042"/>
                      </a:ext>
                    </a:extLst>
                  </a:tr>
                  <a:tr h="308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/>
                            <a:t>重みパラメータ</a:t>
                          </a:r>
                          <a:endParaRPr kumimoji="1" lang="en-US" altLang="ja-JP" sz="2000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1" i="1" smtClean="0">
                                    <a:latin typeface="Cambria Math" panose="02040503050406030204" pitchFamily="18" charset="0"/>
                                  </a:rPr>
                                  <m:t>𝒄𝒍𝒂𝒔𝒔</m:t>
                                </m:r>
                                <m:r>
                                  <a:rPr kumimoji="1" lang="en-US" altLang="ja-JP" sz="2000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kumimoji="1" lang="en-US" altLang="ja-JP" sz="2000" b="1" i="1" smtClean="0">
                                    <a:latin typeface="Cambria Math" panose="02040503050406030204" pitchFamily="18" charset="0"/>
                                  </a:rPr>
                                  <m:t>𝒘𝒆𝒊𝒈𝒉𝒕</m:t>
                                </m:r>
                              </m:oMath>
                            </m:oMathPara>
                          </a14:m>
                          <a:endParaRPr kumimoji="1" lang="ja-JP" altLang="en-US" sz="20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送信機 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: 1</a:t>
                          </a:r>
                        </a:p>
                        <a:p>
                          <a:pPr algn="ctr"/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背景 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: {1</a:t>
                          </a:r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1000}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100</a:t>
                          </a:r>
                          <a:endParaRPr kumimoji="1" lang="ja-JP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18742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5">
                <a:extLst>
                  <a:ext uri="{FF2B5EF4-FFF2-40B4-BE49-F238E27FC236}">
                    <a16:creationId xmlns:a16="http://schemas.microsoft.com/office/drawing/2014/main" id="{FFECAA88-AB0C-A8F3-2EE0-717E1CA70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929643"/>
                  </p:ext>
                </p:extLst>
              </p:nvPr>
            </p:nvGraphicFramePr>
            <p:xfrm>
              <a:off x="1240826" y="2873151"/>
              <a:ext cx="6662348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47368">
                      <a:extLst>
                        <a:ext uri="{9D8B030D-6E8A-4147-A177-3AD203B41FA5}">
                          <a16:colId xmlns:a16="http://schemas.microsoft.com/office/drawing/2014/main" val="432297810"/>
                        </a:ext>
                      </a:extLst>
                    </a:gridCol>
                    <a:gridCol w="2600810">
                      <a:extLst>
                        <a:ext uri="{9D8B030D-6E8A-4147-A177-3AD203B41FA5}">
                          <a16:colId xmlns:a16="http://schemas.microsoft.com/office/drawing/2014/main" val="1756635863"/>
                        </a:ext>
                      </a:extLst>
                    </a:gridCol>
                    <a:gridCol w="1514170">
                      <a:extLst>
                        <a:ext uri="{9D8B030D-6E8A-4147-A177-3AD203B41FA5}">
                          <a16:colId xmlns:a16="http://schemas.microsoft.com/office/drawing/2014/main" val="3403289426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/>
                            <a:t>カーネル関数</a:t>
                          </a:r>
                          <a:endParaRPr kumimoji="1" lang="en-US" altLang="ja-JP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b="1" dirty="0"/>
                            <a:t>Radial Basis Function (RBF)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b="1" dirty="0"/>
                            <a:t>Polynomial (Poly)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38692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239" t="-103448" r="-162201" b="-21379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b="1" dirty="0"/>
                            <a:t>{0.01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0.1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10}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637487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239" t="-205217" r="-162201" b="-11565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b="1" dirty="0"/>
                            <a:t>{0.0001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0.001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0.01</a:t>
                          </a:r>
                          <a:r>
                            <a:rPr kumimoji="1" lang="ja-JP" altLang="en-US" sz="2000" b="1" dirty="0"/>
                            <a:t>，</a:t>
                          </a:r>
                          <a:r>
                            <a:rPr kumimoji="1" lang="en-US" altLang="ja-JP" sz="2000" b="1" dirty="0"/>
                            <a:t>0.1}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904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239" t="-305217" r="-162201" b="-1565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送信機 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: 1</a:t>
                          </a:r>
                        </a:p>
                        <a:p>
                          <a:pPr algn="ctr"/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背景 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: {1</a:t>
                          </a:r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r>
                            <a:rPr kumimoji="1" lang="ja-JP" altLang="en-US" sz="2000" b="1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kumimoji="1" lang="en-US" altLang="ja-JP" sz="2000" b="1" dirty="0">
                              <a:solidFill>
                                <a:schemeClr val="tx1"/>
                              </a:solidFill>
                            </a:rPr>
                            <a:t>1000}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送信機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400" b="1" dirty="0">
                              <a:solidFill>
                                <a:schemeClr val="tx1"/>
                              </a:solidFill>
                            </a:rPr>
                            <a:t>背景 </a:t>
                          </a:r>
                          <a:r>
                            <a:rPr kumimoji="1" lang="en-US" altLang="ja-JP" sz="1400" b="1" dirty="0">
                              <a:solidFill>
                                <a:schemeClr val="tx1"/>
                              </a:solidFill>
                            </a:rPr>
                            <a:t>: 100</a:t>
                          </a:r>
                          <a:endParaRPr kumimoji="1" lang="ja-JP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18742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843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D0199890-AEBB-49AC-8F7C-9EA141221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44495" r="50123" b="53372"/>
          <a:stretch/>
        </p:blipFill>
        <p:spPr>
          <a:xfrm>
            <a:off x="5380273" y="5628851"/>
            <a:ext cx="1260000" cy="612000"/>
          </a:xfrm>
          <a:prstGeom prst="rect">
            <a:avLst/>
          </a:prstGeom>
          <a:solidFill>
            <a:srgbClr val="2F528F"/>
          </a:solidFill>
          <a:ln w="12700"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lang="ja-JP" altLang="en-US" dirty="0"/>
              <a:t>時間勾配と空間勾配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74E959-FB89-40C2-B2F7-496FB227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4FF2A4B-6004-44C1-8E19-1C218C6CC35A}"/>
              </a:ext>
            </a:extLst>
          </p:cNvPr>
          <p:cNvSpPr txBox="1">
            <a:spLocks/>
          </p:cNvSpPr>
          <p:nvPr/>
        </p:nvSpPr>
        <p:spPr>
          <a:xfrm>
            <a:off x="258791" y="805776"/>
            <a:ext cx="8626415" cy="53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/>
              <a:t>時間勾配</a:t>
            </a:r>
            <a:r>
              <a:rPr lang="ja-JP" altLang="en-US" sz="2000" dirty="0"/>
              <a:t>（連続画像の輝度値変化）</a:t>
            </a:r>
            <a:endParaRPr lang="en-US" altLang="ja-JP" sz="2000" dirty="0"/>
          </a:p>
          <a:p>
            <a:pPr lvl="1"/>
            <a:r>
              <a:rPr kumimoji="1" lang="ja-JP" altLang="en-US" dirty="0"/>
              <a:t>撮影した連続画像の輝度値変化を測定する</a:t>
            </a:r>
            <a:endParaRPr kumimoji="1" lang="en-US" altLang="ja-JP" dirty="0"/>
          </a:p>
          <a:p>
            <a:pPr lvl="1"/>
            <a:r>
              <a:rPr lang="en-US" altLang="ja-JP" dirty="0"/>
              <a:t>LED</a:t>
            </a:r>
            <a:r>
              <a:rPr lang="ja-JP" altLang="en-US" dirty="0"/>
              <a:t>送信機は点滅しているため，大きな時間勾配を持つ</a:t>
            </a:r>
            <a:endParaRPr lang="en-US" altLang="ja-JP" dirty="0"/>
          </a:p>
          <a:p>
            <a:endParaRPr lang="en-US" altLang="ja-JP" b="1" dirty="0"/>
          </a:p>
          <a:p>
            <a:r>
              <a:rPr lang="ja-JP" altLang="en-US" b="1" dirty="0"/>
              <a:t>空間勾配</a:t>
            </a:r>
            <a:r>
              <a:rPr lang="ja-JP" altLang="en-US" sz="2000" dirty="0"/>
              <a:t>（単一画像の輝度値勾配）</a:t>
            </a:r>
            <a:endParaRPr lang="en-US" altLang="ja-JP" sz="2000" dirty="0"/>
          </a:p>
          <a:p>
            <a:pPr lvl="1"/>
            <a:r>
              <a:rPr lang="ja-JP" altLang="en-US" dirty="0"/>
              <a:t>撮影画像の輝度値勾配 </a:t>
            </a:r>
            <a:r>
              <a:rPr lang="en-US" altLang="ja-JP" dirty="0"/>
              <a:t>(</a:t>
            </a:r>
            <a:r>
              <a:rPr lang="ja-JP" altLang="en-US" dirty="0"/>
              <a:t>エッジ</a:t>
            </a:r>
            <a:r>
              <a:rPr lang="en-US" altLang="ja-JP" dirty="0"/>
              <a:t>) </a:t>
            </a:r>
            <a:r>
              <a:rPr lang="ja-JP" altLang="en-US" dirty="0"/>
              <a:t>を測定する</a:t>
            </a:r>
            <a:endParaRPr lang="en-US" altLang="ja-JP" dirty="0"/>
          </a:p>
          <a:p>
            <a:pPr lvl="1"/>
            <a:r>
              <a:rPr lang="ja-JP" altLang="en-US" dirty="0"/>
              <a:t>輝度値の小さい自然背景は小さい値，　　　　　　　　　　　　　　　輝度値の大きい物体 </a:t>
            </a:r>
            <a:r>
              <a:rPr lang="en-US" altLang="ja-JP" dirty="0"/>
              <a:t>(</a:t>
            </a:r>
            <a:r>
              <a:rPr lang="ja-JP" altLang="en-US" dirty="0"/>
              <a:t>送信機</a:t>
            </a:r>
            <a:r>
              <a:rPr lang="en-US" altLang="ja-JP" dirty="0"/>
              <a:t>) </a:t>
            </a:r>
            <a:r>
              <a:rPr lang="ja-JP" altLang="en-US" dirty="0"/>
              <a:t>は大きな値を持つ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26BA7E-4FDA-440B-BD5A-C24946C47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1" t="38003" r="48755" b="59718"/>
          <a:stretch/>
        </p:blipFill>
        <p:spPr>
          <a:xfrm>
            <a:off x="5380273" y="4555186"/>
            <a:ext cx="1260000" cy="61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E190086-699C-4ED4-80BD-47AFA7BCF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44351" r="50028" b="53516"/>
          <a:stretch/>
        </p:blipFill>
        <p:spPr>
          <a:xfrm>
            <a:off x="2357832" y="5628851"/>
            <a:ext cx="1260000" cy="61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4609882-FCC4-450A-A386-BA522EDAD5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44381" r="50028" b="53486"/>
          <a:stretch/>
        </p:blipFill>
        <p:spPr>
          <a:xfrm>
            <a:off x="2357832" y="4557647"/>
            <a:ext cx="1260000" cy="61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32BFC79-265F-4BDA-940E-2D8385A8FEEF}"/>
              </a:ext>
            </a:extLst>
          </p:cNvPr>
          <p:cNvCxnSpPr>
            <a:cxnSpLocks/>
          </p:cNvCxnSpPr>
          <p:nvPr/>
        </p:nvCxnSpPr>
        <p:spPr bwMode="auto">
          <a:xfrm flipV="1">
            <a:off x="3617832" y="4765936"/>
            <a:ext cx="1762441" cy="2461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34A32C0-25E0-4C01-A419-E01EB10E7DE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 bwMode="auto">
          <a:xfrm>
            <a:off x="3617832" y="5934851"/>
            <a:ext cx="1762441" cy="0"/>
          </a:xfrm>
          <a:prstGeom prst="straightConnector1">
            <a:avLst/>
          </a:prstGeom>
          <a:noFill/>
          <a:ln w="34925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73D67F3-D9CA-41ED-9A0C-D63AE334882C}"/>
              </a:ext>
            </a:extLst>
          </p:cNvPr>
          <p:cNvSpPr txBox="1"/>
          <p:nvPr/>
        </p:nvSpPr>
        <p:spPr>
          <a:xfrm>
            <a:off x="3981717" y="4446120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空間勾配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BF05582-4990-4FB6-B5B4-CE9204636997}"/>
              </a:ext>
            </a:extLst>
          </p:cNvPr>
          <p:cNvSpPr txBox="1"/>
          <p:nvPr/>
        </p:nvSpPr>
        <p:spPr>
          <a:xfrm>
            <a:off x="4001799" y="5628851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時間勾配</a:t>
            </a:r>
          </a:p>
        </p:txBody>
      </p: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CDCCB153-D96F-4F07-A7D4-97CDC905A5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91545" y="5286239"/>
            <a:ext cx="1003252" cy="293966"/>
          </a:xfrm>
          <a:prstGeom prst="bentConnector3">
            <a:avLst>
              <a:gd name="adj1" fmla="val 186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84B5A34-BA0D-4368-90A3-C423AA4D525E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2987832" y="5169647"/>
            <a:ext cx="0" cy="45920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004CEFD-1253-4851-9A3E-608C77A73C1F}"/>
              </a:ext>
            </a:extLst>
          </p:cNvPr>
          <p:cNvSpPr txBox="1"/>
          <p:nvPr/>
        </p:nvSpPr>
        <p:spPr>
          <a:xfrm>
            <a:off x="1591188" y="5229972"/>
            <a:ext cx="153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輝度値が変化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0AD9E1-E823-6060-3FE9-2857F248087F}"/>
              </a:ext>
            </a:extLst>
          </p:cNvPr>
          <p:cNvSpPr txBox="1"/>
          <p:nvPr/>
        </p:nvSpPr>
        <p:spPr>
          <a:xfrm>
            <a:off x="2267832" y="3952698"/>
            <a:ext cx="1440000" cy="255454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撮影画像</a:t>
            </a:r>
            <a:endParaRPr kumimoji="1" lang="en-US" altLang="ja-JP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ja-JP" altLang="en-US" sz="1600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97504D-04C4-F34D-9F60-46A78D849982}"/>
              </a:ext>
            </a:extLst>
          </p:cNvPr>
          <p:cNvSpPr txBox="1"/>
          <p:nvPr/>
        </p:nvSpPr>
        <p:spPr>
          <a:xfrm>
            <a:off x="5298468" y="3952698"/>
            <a:ext cx="1440000" cy="255454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処理後の画像</a:t>
            </a:r>
            <a:endParaRPr kumimoji="1" lang="en-US" altLang="ja-JP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en-US" altLang="ja-JP" sz="1600" b="1" dirty="0"/>
          </a:p>
          <a:p>
            <a:pPr algn="ctr"/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2249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47BE6301-0FB5-4BA4-AB84-B11FB9BC73F6}"/>
                  </a:ext>
                </a:extLst>
              </p:cNvPr>
              <p:cNvSpPr txBox="1"/>
              <p:nvPr/>
            </p:nvSpPr>
            <p:spPr>
              <a:xfrm>
                <a:off x="408042" y="1667357"/>
                <a:ext cx="8442119" cy="957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=−1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=−1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+  </m:t>
                          </m:r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=−1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=−1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47BE6301-0FB5-4BA4-AB84-B11FB9BC7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42" y="1667357"/>
                <a:ext cx="8442119" cy="957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F71BBF8-67D7-89F4-DF80-FFAB02469616}"/>
                  </a:ext>
                </a:extLst>
              </p:cNvPr>
              <p:cNvSpPr txBox="1"/>
              <p:nvPr/>
            </p:nvSpPr>
            <p:spPr>
              <a:xfrm>
                <a:off x="408042" y="4133490"/>
                <a:ext cx="8446351" cy="957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=−1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=−1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+  </m:t>
                          </m:r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=−1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=−1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kumimoji="1"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kumimoji="1"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F71BBF8-67D7-89F4-DF80-FFAB0246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42" y="4133490"/>
                <a:ext cx="8446351" cy="957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時間勾配と空間勾配の算出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74E959-FB89-40C2-B2F7-496FB227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4FF2A4B-6004-44C1-8E19-1C218C6CC35A}"/>
              </a:ext>
            </a:extLst>
          </p:cNvPr>
          <p:cNvSpPr txBox="1">
            <a:spLocks/>
          </p:cNvSpPr>
          <p:nvPr/>
        </p:nvSpPr>
        <p:spPr>
          <a:xfrm>
            <a:off x="258791" y="805776"/>
            <a:ext cx="8626415" cy="53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時間勾配</a:t>
            </a:r>
            <a:endParaRPr lang="en-US" altLang="ja-JP" dirty="0"/>
          </a:p>
          <a:p>
            <a:pPr lvl="1"/>
            <a:r>
              <a:rPr lang="ja-JP" altLang="en-US" dirty="0"/>
              <a:t>連続した撮影画像の輝度値変化を測定する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ja-JP" altLang="en-US" dirty="0"/>
              <a:t>空間勾配</a:t>
            </a:r>
            <a:endParaRPr lang="en-US" altLang="ja-JP" sz="2000" dirty="0"/>
          </a:p>
          <a:p>
            <a:pPr lvl="1"/>
            <a:r>
              <a:rPr kumimoji="1" lang="ja-JP" altLang="en-US" dirty="0"/>
              <a:t>単一の撮影画像の輝度値勾配</a:t>
            </a:r>
            <a:r>
              <a:rPr kumimoji="1" lang="en-US" altLang="ja-JP" dirty="0"/>
              <a:t>(</a:t>
            </a:r>
            <a:r>
              <a:rPr kumimoji="1" lang="ja-JP" altLang="en-US" dirty="0"/>
              <a:t>エッジ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を測定する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786150-1981-4B20-816C-38C88532EC4B}"/>
                  </a:ext>
                </a:extLst>
              </p:cNvPr>
              <p:cNvSpPr txBox="1"/>
              <p:nvPr/>
            </p:nvSpPr>
            <p:spPr>
              <a:xfrm>
                <a:off x="1668598" y="5822282"/>
                <a:ext cx="2696123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786150-1981-4B20-816C-38C88532E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598" y="5822282"/>
                <a:ext cx="2696123" cy="730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BE2E53D9-F587-4063-A35D-17DF2F2E4310}"/>
                  </a:ext>
                </a:extLst>
              </p:cNvPr>
              <p:cNvSpPr txBox="1"/>
              <p:nvPr/>
            </p:nvSpPr>
            <p:spPr>
              <a:xfrm>
                <a:off x="4833011" y="5822282"/>
                <a:ext cx="243855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BE2E53D9-F587-4063-A35D-17DF2F2E4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011" y="5822282"/>
                <a:ext cx="2438553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5664F1-7B30-484E-A4AC-4FCB6C36E190}"/>
              </a:ext>
            </a:extLst>
          </p:cNvPr>
          <p:cNvCxnSpPr/>
          <p:nvPr/>
        </p:nvCxnSpPr>
        <p:spPr>
          <a:xfrm>
            <a:off x="1792333" y="2566304"/>
            <a:ext cx="318550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8061F959-4107-4719-AE8B-2B4137B593B4}"/>
              </a:ext>
            </a:extLst>
          </p:cNvPr>
          <p:cNvCxnSpPr/>
          <p:nvPr/>
        </p:nvCxnSpPr>
        <p:spPr>
          <a:xfrm>
            <a:off x="5466030" y="2566304"/>
            <a:ext cx="318550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5B4A18-4E1F-4527-8F1D-21D26530A654}"/>
              </a:ext>
            </a:extLst>
          </p:cNvPr>
          <p:cNvSpPr txBox="1"/>
          <p:nvPr/>
        </p:nvSpPr>
        <p:spPr>
          <a:xfrm>
            <a:off x="2240974" y="2614946"/>
            <a:ext cx="239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縦方向の時間勾配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631F331-538E-41D7-BFB8-AFD98FC75654}"/>
              </a:ext>
            </a:extLst>
          </p:cNvPr>
          <p:cNvSpPr txBox="1"/>
          <p:nvPr/>
        </p:nvSpPr>
        <p:spPr>
          <a:xfrm>
            <a:off x="5926920" y="2614946"/>
            <a:ext cx="239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横方向の時間勾配</a:t>
            </a: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4738737-6769-42DD-B722-30A4E9BC2D37}"/>
              </a:ext>
            </a:extLst>
          </p:cNvPr>
          <p:cNvCxnSpPr/>
          <p:nvPr/>
        </p:nvCxnSpPr>
        <p:spPr>
          <a:xfrm>
            <a:off x="1792333" y="5042804"/>
            <a:ext cx="318550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FFE0794C-EA3D-4674-8882-264A9823DF8B}"/>
              </a:ext>
            </a:extLst>
          </p:cNvPr>
          <p:cNvCxnSpPr/>
          <p:nvPr/>
        </p:nvCxnSpPr>
        <p:spPr>
          <a:xfrm>
            <a:off x="5466030" y="5042804"/>
            <a:ext cx="318550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64B80DC-F4B6-4C1D-AB66-45BA7E6DCFFB}"/>
              </a:ext>
            </a:extLst>
          </p:cNvPr>
          <p:cNvSpPr txBox="1"/>
          <p:nvPr/>
        </p:nvSpPr>
        <p:spPr>
          <a:xfrm>
            <a:off x="2240974" y="5091446"/>
            <a:ext cx="239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x</a:t>
            </a:r>
            <a:r>
              <a:rPr kumimoji="1" lang="ja-JP" altLang="en-US" b="1" dirty="0"/>
              <a:t>方向の空間勾配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AD86195-620D-472F-9C57-563808402EDE}"/>
              </a:ext>
            </a:extLst>
          </p:cNvPr>
          <p:cNvSpPr txBox="1"/>
          <p:nvPr/>
        </p:nvSpPr>
        <p:spPr>
          <a:xfrm>
            <a:off x="5926920" y="5091446"/>
            <a:ext cx="239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y</a:t>
            </a:r>
            <a:r>
              <a:rPr kumimoji="1" lang="ja-JP" altLang="en-US" b="1" dirty="0"/>
              <a:t>方向の空間勾配</a:t>
            </a:r>
          </a:p>
        </p:txBody>
      </p:sp>
    </p:spTree>
    <p:extLst>
      <p:ext uri="{BB962C8B-B14F-4D97-AF65-F5344CB8AC3E}">
        <p14:creationId xmlns:p14="http://schemas.microsoft.com/office/powerpoint/2010/main" val="743676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062121-72B2-4443-9B0C-88ED33C2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時空間勾配の</a:t>
            </a:r>
            <a:r>
              <a:rPr lang="ja-JP" altLang="en-US" dirty="0"/>
              <a:t>値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C0C152-2B66-4CFB-B5F1-AA449BB63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A96E0A-30CC-48E4-ADB9-3BDF0810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4088B3D-4A47-4B86-969B-61F9CEAC4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50" y="3656963"/>
            <a:ext cx="2520000" cy="2520000"/>
          </a:xfrm>
          <a:prstGeom prst="rect">
            <a:avLst/>
          </a:prstGeom>
          <a:ln w="38100">
            <a:solidFill>
              <a:srgbClr val="7F7F7F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EA2E61-DFA3-4015-A450-C7B5CF8E2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0" y="770050"/>
            <a:ext cx="1800000" cy="1800000"/>
          </a:xfrm>
          <a:prstGeom prst="rect">
            <a:avLst/>
          </a:prstGeom>
          <a:ln w="38100">
            <a:solidFill>
              <a:srgbClr val="7F7F7F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4CBE56E-291A-418E-8FFD-A17378AD2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61" y="770050"/>
            <a:ext cx="1800000" cy="1800000"/>
          </a:xfrm>
          <a:prstGeom prst="rect">
            <a:avLst/>
          </a:prstGeom>
          <a:ln w="38100">
            <a:solidFill>
              <a:srgbClr val="7F7F7F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40346F0-3083-457F-AA3B-840991D6E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923" y="770050"/>
            <a:ext cx="1800000" cy="1800000"/>
          </a:xfrm>
          <a:prstGeom prst="rect">
            <a:avLst/>
          </a:prstGeom>
          <a:ln w="38100">
            <a:solidFill>
              <a:srgbClr val="7F7F7F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DC35D61-01E0-478E-9C1F-D2829F7682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0" y="3656963"/>
            <a:ext cx="2520000" cy="2520000"/>
          </a:xfrm>
          <a:prstGeom prst="rect">
            <a:avLst/>
          </a:prstGeom>
          <a:ln w="38100">
            <a:solidFill>
              <a:srgbClr val="7F7F7F"/>
            </a:solidFill>
          </a:ln>
        </p:spPr>
      </p:pic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E140F2A-53D3-4A0C-8FE7-885D957B72D3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flipH="1">
            <a:off x="1730800" y="2570050"/>
            <a:ext cx="2055461" cy="1086913"/>
          </a:xfrm>
          <a:prstGeom prst="line">
            <a:avLst/>
          </a:prstGeom>
          <a:ln w="31750">
            <a:solidFill>
              <a:srgbClr val="00B0F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14982E1-7D70-48B1-9023-3A543FED4C24}"/>
              </a:ext>
            </a:extLst>
          </p:cNvPr>
          <p:cNvSpPr txBox="1"/>
          <p:nvPr/>
        </p:nvSpPr>
        <p:spPr>
          <a:xfrm>
            <a:off x="456539" y="3646021"/>
            <a:ext cx="1010311" cy="33855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空間勾配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3A826768-55DE-4112-818E-F2A6A1255D43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flipH="1">
            <a:off x="4614850" y="2570050"/>
            <a:ext cx="1536073" cy="1086913"/>
          </a:xfrm>
          <a:prstGeom prst="line">
            <a:avLst/>
          </a:prstGeom>
          <a:ln w="3175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464A9A7-39A0-4F87-A800-B3180F35F83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421600" y="2570050"/>
            <a:ext cx="3193250" cy="1086913"/>
          </a:xfrm>
          <a:prstGeom prst="line">
            <a:avLst/>
          </a:prstGeom>
          <a:ln w="3175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1DBC762-B2D0-46AC-8F93-441A16B61D4B}"/>
              </a:ext>
            </a:extLst>
          </p:cNvPr>
          <p:cNvSpPr txBox="1"/>
          <p:nvPr/>
        </p:nvSpPr>
        <p:spPr>
          <a:xfrm>
            <a:off x="3338100" y="3640792"/>
            <a:ext cx="1011600" cy="338554"/>
          </a:xfrm>
          <a:prstGeom prst="rect">
            <a:avLst/>
          </a:prstGeom>
          <a:noFill/>
          <a:ln w="19050">
            <a:solidFill>
              <a:srgbClr val="FFC41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時間勾配</a:t>
            </a: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1A60594-4747-4B95-218D-13184F7EB00E}"/>
              </a:ext>
            </a:extLst>
          </p:cNvPr>
          <p:cNvSpPr/>
          <p:nvPr/>
        </p:nvSpPr>
        <p:spPr>
          <a:xfrm>
            <a:off x="2476892" y="156437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E8E1A793-86F2-79B2-9CFE-16959B541DCB}"/>
              </a:ext>
            </a:extLst>
          </p:cNvPr>
          <p:cNvSpPr/>
          <p:nvPr/>
        </p:nvSpPr>
        <p:spPr>
          <a:xfrm>
            <a:off x="4841553" y="156437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0B6D87EE-AA0E-6411-7688-14EA0D761A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0" r="7447"/>
          <a:stretch/>
        </p:blipFill>
        <p:spPr>
          <a:xfrm>
            <a:off x="6168065" y="2942069"/>
            <a:ext cx="2700000" cy="259982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B3868E2-59C9-31E7-7DC0-3B1BABC6989A}"/>
              </a:ext>
            </a:extLst>
          </p:cNvPr>
          <p:cNvSpPr txBox="1"/>
          <p:nvPr/>
        </p:nvSpPr>
        <p:spPr>
          <a:xfrm>
            <a:off x="6523906" y="5570281"/>
            <a:ext cx="21604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１枚の撮影画像の時空間勾配散布図</a:t>
            </a:r>
          </a:p>
        </p:txBody>
      </p:sp>
    </p:spTree>
    <p:extLst>
      <p:ext uri="{BB962C8B-B14F-4D97-AF65-F5344CB8AC3E}">
        <p14:creationId xmlns:p14="http://schemas.microsoft.com/office/powerpoint/2010/main" val="1130372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/>
          <a:lstStyle/>
          <a:p>
            <a:r>
              <a:rPr lang="ja-JP" altLang="en-US" dirty="0"/>
              <a:t>時空間勾配散布図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複数画像で平均値を取っているため，空間勾配は離散値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CF82B41-DDE2-9EE1-2898-EE5C6BC2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" y="2131779"/>
            <a:ext cx="3600000" cy="360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CB5F2F-37C3-6303-8228-6E1AA41A2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44" y="2131779"/>
            <a:ext cx="3600000" cy="36000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5B289F4-8B3C-05EC-9384-5A853700F224}"/>
              </a:ext>
            </a:extLst>
          </p:cNvPr>
          <p:cNvSpPr txBox="1"/>
          <p:nvPr/>
        </p:nvSpPr>
        <p:spPr>
          <a:xfrm>
            <a:off x="1490600" y="2007039"/>
            <a:ext cx="16411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/>
              <a:t>画像</a:t>
            </a:r>
            <a:r>
              <a:rPr kumimoji="1" lang="en-US" altLang="ja-JP" sz="2400" b="1" dirty="0"/>
              <a:t>1</a:t>
            </a:r>
            <a:r>
              <a:rPr kumimoji="1" lang="ja-JP" altLang="en-US" sz="2400" b="1" dirty="0"/>
              <a:t>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06FA08-9B0B-177A-CEFB-F48EBB279313}"/>
              </a:ext>
            </a:extLst>
          </p:cNvPr>
          <p:cNvSpPr txBox="1"/>
          <p:nvPr/>
        </p:nvSpPr>
        <p:spPr>
          <a:xfrm>
            <a:off x="5533689" y="2007039"/>
            <a:ext cx="25983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/>
              <a:t>画像</a:t>
            </a:r>
            <a:r>
              <a:rPr kumimoji="1" lang="en-US" altLang="ja-JP" sz="2400" b="1" dirty="0"/>
              <a:t>8</a:t>
            </a:r>
            <a:r>
              <a:rPr kumimoji="1" lang="ja-JP" altLang="en-US" sz="2400" b="1" dirty="0"/>
              <a:t>枚で平均</a:t>
            </a:r>
          </a:p>
        </p:txBody>
      </p:sp>
    </p:spTree>
    <p:extLst>
      <p:ext uri="{BB962C8B-B14F-4D97-AF65-F5344CB8AC3E}">
        <p14:creationId xmlns:p14="http://schemas.microsoft.com/office/powerpoint/2010/main" val="415817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7F3336E-291E-7693-8684-2C558322E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時間勾配と空間勾配の２つの特徴量を元に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を検出</a:t>
            </a:r>
            <a:endParaRPr kumimoji="1" lang="en-US" altLang="ja-JP" dirty="0"/>
          </a:p>
          <a:p>
            <a:pPr lvl="1"/>
            <a:r>
              <a:rPr lang="ja-JP" altLang="en-US" dirty="0"/>
              <a:t>時間勾配：撮影画像内の点灯・消灯の変化を検出</a:t>
            </a:r>
            <a:endParaRPr lang="en-US" altLang="ja-JP" dirty="0"/>
          </a:p>
          <a:p>
            <a:pPr lvl="1"/>
            <a:r>
              <a:rPr kumimoji="1" lang="ja-JP" altLang="en-US" dirty="0"/>
              <a:t>空間勾配：</a:t>
            </a:r>
            <a:r>
              <a:rPr lang="ja-JP" altLang="en-US" dirty="0"/>
              <a:t>撮影画像内の</a:t>
            </a:r>
            <a:r>
              <a:rPr kumimoji="1" lang="ja-JP" altLang="en-US" dirty="0"/>
              <a:t>点灯を検出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sz="2000" dirty="0"/>
              <a:t>LED</a:t>
            </a:r>
            <a:r>
              <a:rPr kumimoji="1" lang="ja-JP" altLang="en-US" sz="2000" dirty="0"/>
              <a:t>送信機</a:t>
            </a:r>
            <a:r>
              <a:rPr lang="ja-JP" altLang="en-US" sz="2000" dirty="0"/>
              <a:t>：点灯消灯を繰り返す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⇒時間勾配 </a:t>
            </a:r>
            <a:r>
              <a:rPr kumimoji="1" lang="ja-JP" altLang="en-US" sz="2000" b="1" dirty="0"/>
              <a:t>大</a:t>
            </a:r>
            <a:r>
              <a:rPr kumimoji="1" lang="ja-JP" altLang="en-US" sz="2000" dirty="0"/>
              <a:t> ，空間勾配 </a:t>
            </a:r>
            <a:r>
              <a:rPr kumimoji="1" lang="ja-JP" altLang="en-US" sz="2000" b="1" dirty="0"/>
              <a:t>大</a:t>
            </a:r>
            <a:endParaRPr kumimoji="1" lang="en-US" altLang="ja-JP" sz="2000" b="1" dirty="0"/>
          </a:p>
          <a:p>
            <a:r>
              <a:rPr lang="ja-JP" altLang="en-US" sz="2000" dirty="0"/>
              <a:t>背景</a:t>
            </a:r>
            <a:r>
              <a:rPr lang="en-US" altLang="ja-JP" sz="2000" dirty="0"/>
              <a:t>(</a:t>
            </a:r>
            <a:r>
              <a:rPr lang="ja-JP" altLang="en-US" sz="2000" dirty="0"/>
              <a:t>自然光</a:t>
            </a:r>
            <a:r>
              <a:rPr lang="en-US" altLang="ja-JP" sz="2000" dirty="0"/>
              <a:t>)</a:t>
            </a:r>
            <a:r>
              <a:rPr lang="ja-JP" altLang="en-US" sz="2000" dirty="0"/>
              <a:t>：常に点灯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⇒時間勾配 </a:t>
            </a:r>
            <a:r>
              <a:rPr kumimoji="1" lang="ja-JP" altLang="en-US" sz="2000" b="1" dirty="0"/>
              <a:t>小</a:t>
            </a:r>
            <a:r>
              <a:rPr kumimoji="1" lang="ja-JP" altLang="en-US" sz="2000" dirty="0"/>
              <a:t> ，空間勾配 </a:t>
            </a:r>
            <a:r>
              <a:rPr kumimoji="1" lang="ja-JP" altLang="en-US" sz="2000" b="1" dirty="0"/>
              <a:t>大</a:t>
            </a:r>
            <a:endParaRPr kumimoji="1" lang="en-US" altLang="ja-JP" sz="2000" b="1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0C9802E-8198-177D-8D1D-2460FA1B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81D48AE-41F9-3F28-3B3B-5BA17A6E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先行研究</a:t>
            </a:r>
            <a:r>
              <a:rPr lang="en-US" altLang="ja-JP" baseline="30000" dirty="0"/>
              <a:t>[1]</a:t>
            </a:r>
            <a:r>
              <a:rPr lang="ja-JP" altLang="en-US" dirty="0"/>
              <a:t>：従来モデルの</a:t>
            </a:r>
            <a:r>
              <a:rPr lang="en-US" altLang="ja-JP" dirty="0"/>
              <a:t>LED</a:t>
            </a:r>
            <a:r>
              <a:rPr lang="ja-JP" altLang="en-US" dirty="0"/>
              <a:t>アレイ捕捉手法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F52263-E60D-757A-D832-63AB46175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12878" b="7485"/>
          <a:stretch/>
        </p:blipFill>
        <p:spPr>
          <a:xfrm>
            <a:off x="4964936" y="2119068"/>
            <a:ext cx="3873175" cy="284863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47AB19F-2736-DA49-D456-93DF4B49963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19086" y="2972871"/>
            <a:ext cx="3297823" cy="1080045"/>
          </a:xfrm>
          <a:prstGeom prst="line">
            <a:avLst/>
          </a:prstGeom>
          <a:noFill/>
          <a:ln w="5080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楕円 7">
            <a:extLst>
              <a:ext uri="{FF2B5EF4-FFF2-40B4-BE49-F238E27FC236}">
                <a16:creationId xmlns:a16="http://schemas.microsoft.com/office/drawing/2014/main" id="{546F63EC-7A36-663C-9C20-EC766289E71F}"/>
              </a:ext>
            </a:extLst>
          </p:cNvPr>
          <p:cNvSpPr/>
          <p:nvPr/>
        </p:nvSpPr>
        <p:spPr>
          <a:xfrm>
            <a:off x="1651607" y="2689478"/>
            <a:ext cx="291493" cy="2914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52D188F4-687F-4199-39E8-6E53E116BAA4}"/>
              </a:ext>
            </a:extLst>
          </p:cNvPr>
          <p:cNvSpPr/>
          <p:nvPr/>
        </p:nvSpPr>
        <p:spPr>
          <a:xfrm>
            <a:off x="3288290" y="2689478"/>
            <a:ext cx="291493" cy="2914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A4B8D8CB-9404-EF82-B839-3248E624B304}"/>
              </a:ext>
            </a:extLst>
          </p:cNvPr>
          <p:cNvSpPr/>
          <p:nvPr/>
        </p:nvSpPr>
        <p:spPr>
          <a:xfrm>
            <a:off x="3291464" y="3491369"/>
            <a:ext cx="291493" cy="2914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65A9814-5088-25E3-39AC-836361F0A6FD}"/>
              </a:ext>
            </a:extLst>
          </p:cNvPr>
          <p:cNvSpPr/>
          <p:nvPr/>
        </p:nvSpPr>
        <p:spPr>
          <a:xfrm>
            <a:off x="1651607" y="3487063"/>
            <a:ext cx="291493" cy="2914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CC8A56-9825-D2B3-4EBA-FBF322C433AE}"/>
              </a:ext>
            </a:extLst>
          </p:cNvPr>
          <p:cNvSpPr txBox="1"/>
          <p:nvPr/>
        </p:nvSpPr>
        <p:spPr>
          <a:xfrm>
            <a:off x="628650" y="6233316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200" dirty="0"/>
              <a:t>[3]</a:t>
            </a:r>
            <a:r>
              <a:rPr lang="ja-JP" altLang="en-US" sz="1200" dirty="0"/>
              <a:t> </a:t>
            </a:r>
            <a:r>
              <a:rPr lang="en-US" altLang="ja-JP" sz="1200" dirty="0"/>
              <a:t>:</a:t>
            </a:r>
            <a:r>
              <a:rPr lang="ja-JP" altLang="en-US" sz="1200" dirty="0"/>
              <a:t> </a:t>
            </a:r>
            <a:r>
              <a:rPr lang="en-US" altLang="ja-JP" sz="1200" dirty="0" err="1"/>
              <a:t>S.Usui</a:t>
            </a:r>
            <a:r>
              <a:rPr lang="en-US" altLang="ja-JP" sz="1200" dirty="0"/>
              <a:t>, </a:t>
            </a:r>
            <a:r>
              <a:rPr lang="en-US" altLang="ja-JP" sz="1200" dirty="0" err="1"/>
              <a:t>T.Yamazato</a:t>
            </a:r>
            <a:r>
              <a:rPr lang="en-US" altLang="ja-JP" sz="1200" dirty="0"/>
              <a:t>, </a:t>
            </a:r>
            <a:r>
              <a:rPr lang="en-US" altLang="ja-JP" sz="1200" dirty="0" err="1"/>
              <a:t>S.Arai</a:t>
            </a:r>
            <a:r>
              <a:rPr lang="en-US" altLang="ja-JP" sz="1200" dirty="0"/>
              <a:t>, </a:t>
            </a:r>
            <a:r>
              <a:rPr lang="en-US" altLang="ja-JP" sz="1200" dirty="0" err="1"/>
              <a:t>T.Yendo</a:t>
            </a:r>
            <a:r>
              <a:rPr lang="en-US" altLang="ja-JP" sz="1200" dirty="0"/>
              <a:t>, </a:t>
            </a:r>
            <a:r>
              <a:rPr lang="en-US" altLang="ja-JP" sz="1200" dirty="0" err="1"/>
              <a:t>T.Fujii</a:t>
            </a:r>
            <a:r>
              <a:rPr lang="en-US" altLang="ja-JP" sz="1200" dirty="0"/>
              <a:t>, and </a:t>
            </a:r>
            <a:r>
              <a:rPr lang="en-US" altLang="ja-JP" sz="1200" dirty="0" err="1"/>
              <a:t>H.Okada</a:t>
            </a:r>
            <a:r>
              <a:rPr lang="en-US" altLang="ja-JP" sz="1200" dirty="0"/>
              <a:t>, “Utilization of </a:t>
            </a:r>
            <a:r>
              <a:rPr lang="en-US" altLang="ja-JP" sz="1200" dirty="0" err="1"/>
              <a:t>spatio</a:t>
            </a:r>
            <a:r>
              <a:rPr lang="en-US" altLang="ja-JP" sz="1200" dirty="0"/>
              <a:t> temporal image for LED array acquisition in road to vehicle visible light communication,” 20th World Congress on Intelligent Transport Systems, Oct. 2013.</a:t>
            </a:r>
            <a:endParaRPr kumimoji="1" lang="en-US" altLang="ja-JP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E9DB468-3C07-CDE8-2F7D-FBB4E08BAB34}"/>
              </a:ext>
            </a:extLst>
          </p:cNvPr>
          <p:cNvSpPr txBox="1"/>
          <p:nvPr/>
        </p:nvSpPr>
        <p:spPr>
          <a:xfrm>
            <a:off x="6104546" y="5581892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時空間勾配散布図</a:t>
            </a:r>
            <a:r>
              <a:rPr lang="en-US" altLang="ja-JP" baseline="30000" dirty="0"/>
              <a:t>[3]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C6B83B-F0D1-1037-4C24-B81C39CAAEBF}"/>
              </a:ext>
            </a:extLst>
          </p:cNvPr>
          <p:cNvSpPr txBox="1"/>
          <p:nvPr/>
        </p:nvSpPr>
        <p:spPr>
          <a:xfrm>
            <a:off x="5407944" y="3557294"/>
            <a:ext cx="11546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6">
                    <a:lumMod val="75000"/>
                  </a:schemeClr>
                </a:solidFill>
              </a:rPr>
              <a:t>閾値直線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7EC56F-48BF-01E7-2CBB-57CEF42995D3}"/>
              </a:ext>
            </a:extLst>
          </p:cNvPr>
          <p:cNvSpPr txBox="1"/>
          <p:nvPr/>
        </p:nvSpPr>
        <p:spPr>
          <a:xfrm>
            <a:off x="628650" y="4585601"/>
            <a:ext cx="2762250" cy="7078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ja-JP" altLang="en-US" sz="2000" b="1" dirty="0"/>
              <a:t>閾値直線を引くことで</a:t>
            </a:r>
            <a:endParaRPr kumimoji="1" lang="en-US" altLang="ja-JP" sz="2000" b="1" dirty="0"/>
          </a:p>
          <a:p>
            <a:pPr marL="0" indent="0">
              <a:buNone/>
            </a:pPr>
            <a:r>
              <a:rPr lang="ja-JP" altLang="en-US" sz="2000" b="1" dirty="0"/>
              <a:t>送信機と背景を二分</a:t>
            </a:r>
            <a:endParaRPr lang="en-US" altLang="ja-JP" sz="20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D1161F6-86E8-74A7-BDCD-39BF5A0524D7}"/>
              </a:ext>
            </a:extLst>
          </p:cNvPr>
          <p:cNvSpPr/>
          <p:nvPr/>
        </p:nvSpPr>
        <p:spPr>
          <a:xfrm>
            <a:off x="5549394" y="2330930"/>
            <a:ext cx="2997843" cy="342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4394E9EE-B0D3-EFA9-0D30-4E24BD145AF5}"/>
              </a:ext>
            </a:extLst>
          </p:cNvPr>
          <p:cNvSpPr/>
          <p:nvPr/>
        </p:nvSpPr>
        <p:spPr>
          <a:xfrm rot="16200000">
            <a:off x="3251803" y="3184649"/>
            <a:ext cx="2806756" cy="623757"/>
          </a:xfrm>
          <a:prstGeom prst="leftRightArrow">
            <a:avLst>
              <a:gd name="adj1" fmla="val 50000"/>
              <a:gd name="adj2" fmla="val 79981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 w="3175" cap="flat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3958F7-AF1E-9F21-6D6A-FA1C1B97556B}"/>
              </a:ext>
            </a:extLst>
          </p:cNvPr>
          <p:cNvSpPr txBox="1"/>
          <p:nvPr/>
        </p:nvSpPr>
        <p:spPr>
          <a:xfrm>
            <a:off x="4418192" y="43286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小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E0183C8-18BE-7CD6-BC22-069F9B1E990A}"/>
              </a:ext>
            </a:extLst>
          </p:cNvPr>
          <p:cNvSpPr txBox="1"/>
          <p:nvPr/>
        </p:nvSpPr>
        <p:spPr>
          <a:xfrm>
            <a:off x="4416780" y="224921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大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86318B8-8E28-56D3-1DC7-3CA89511FA3F}"/>
              </a:ext>
            </a:extLst>
          </p:cNvPr>
          <p:cNvSpPr txBox="1"/>
          <p:nvPr/>
        </p:nvSpPr>
        <p:spPr>
          <a:xfrm>
            <a:off x="4402265" y="2835705"/>
            <a:ext cx="492443" cy="13427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000" b="1" dirty="0"/>
              <a:t>時間勾配</a:t>
            </a:r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8BC9F33A-6EEE-5FF0-F097-A3D027CB8809}"/>
              </a:ext>
            </a:extLst>
          </p:cNvPr>
          <p:cNvSpPr/>
          <p:nvPr/>
        </p:nvSpPr>
        <p:spPr>
          <a:xfrm>
            <a:off x="5419085" y="4947204"/>
            <a:ext cx="3297823" cy="623757"/>
          </a:xfrm>
          <a:prstGeom prst="leftRightArrow">
            <a:avLst>
              <a:gd name="adj1" fmla="val 50000"/>
              <a:gd name="adj2" fmla="val 79981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 w="3175" cap="flat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FBD54FD-595F-1C76-8EC5-11B86EA1F867}"/>
              </a:ext>
            </a:extLst>
          </p:cNvPr>
          <p:cNvSpPr txBox="1"/>
          <p:nvPr/>
        </p:nvSpPr>
        <p:spPr>
          <a:xfrm>
            <a:off x="5541359" y="502937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小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B9E8740-21C4-CD55-96B3-1C64F13C6651}"/>
              </a:ext>
            </a:extLst>
          </p:cNvPr>
          <p:cNvSpPr txBox="1"/>
          <p:nvPr/>
        </p:nvSpPr>
        <p:spPr>
          <a:xfrm>
            <a:off x="8135264" y="50375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大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0CAF2EF-A439-86AE-8EB7-AC945B97DAF7}"/>
              </a:ext>
            </a:extLst>
          </p:cNvPr>
          <p:cNvSpPr txBox="1"/>
          <p:nvPr/>
        </p:nvSpPr>
        <p:spPr>
          <a:xfrm>
            <a:off x="6479239" y="506831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空間勾配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41187239-BFAE-E19C-5A85-987B9A87A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5" t="103" r="-5060" b="83113"/>
          <a:stretch/>
        </p:blipFill>
        <p:spPr>
          <a:xfrm>
            <a:off x="5364570" y="2093150"/>
            <a:ext cx="3682800" cy="600363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178A25F-70AE-752D-9770-975CEF36F80C}"/>
              </a:ext>
            </a:extLst>
          </p:cNvPr>
          <p:cNvSpPr txBox="1"/>
          <p:nvPr/>
        </p:nvSpPr>
        <p:spPr>
          <a:xfrm>
            <a:off x="6988930" y="1526682"/>
            <a:ext cx="1832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     </a:t>
            </a:r>
            <a:r>
              <a:rPr kumimoji="1" lang="en-US" altLang="ja-JP" sz="1600" dirty="0"/>
              <a:t>Not LED : </a:t>
            </a:r>
            <a:r>
              <a:rPr kumimoji="1" lang="ja-JP" altLang="en-US" sz="1600" dirty="0">
                <a:solidFill>
                  <a:srgbClr val="FF0000"/>
                </a:solidFill>
              </a:rPr>
              <a:t>背景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600" dirty="0"/>
              <a:t>LED : </a:t>
            </a:r>
            <a:r>
              <a:rPr kumimoji="1" lang="ja-JP" altLang="en-US" sz="1600" dirty="0">
                <a:solidFill>
                  <a:schemeClr val="accent1"/>
                </a:solidFill>
              </a:rPr>
              <a:t>送信機</a:t>
            </a:r>
          </a:p>
        </p:txBody>
      </p:sp>
    </p:spTree>
    <p:extLst>
      <p:ext uri="{BB962C8B-B14F-4D97-AF65-F5344CB8AC3E}">
        <p14:creationId xmlns:p14="http://schemas.microsoft.com/office/powerpoint/2010/main" val="3479146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070164-C2C2-4751-AF2C-216855DF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時空間勾配散布図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75A2DCD-7B54-4890-A15B-AF7CFE2CB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4" y="3930513"/>
            <a:ext cx="2880000" cy="28800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6A7ABF-EB9E-4E56-A95E-64899367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2415224-3175-424F-8C12-F1F8F0FBE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3930513"/>
            <a:ext cx="2880000" cy="288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900A2D0-7E23-4013-B885-5CDEC6E68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44" y="884894"/>
            <a:ext cx="2880000" cy="288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EA010BD-8D47-4892-A827-0B7223753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884894"/>
            <a:ext cx="2880000" cy="288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46531EC-F6CB-452E-B9C0-5695636E0AD1}"/>
              </a:ext>
            </a:extLst>
          </p:cNvPr>
          <p:cNvSpPr txBox="1"/>
          <p:nvPr/>
        </p:nvSpPr>
        <p:spPr>
          <a:xfrm>
            <a:off x="1427881" y="719275"/>
            <a:ext cx="3111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u="sng" dirty="0"/>
              <a:t>平均フレーム数，</a:t>
            </a:r>
            <a:r>
              <a:rPr lang="en-US" altLang="ja-JP" sz="2400" u="sng" dirty="0"/>
              <a:t>1</a:t>
            </a:r>
            <a:r>
              <a:rPr lang="ja-JP" altLang="en-US" sz="2400" u="sng" dirty="0"/>
              <a:t>枚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0FD6CEA-43A2-4C1E-BD73-926747DB9ACF}"/>
              </a:ext>
            </a:extLst>
          </p:cNvPr>
          <p:cNvSpPr txBox="1"/>
          <p:nvPr/>
        </p:nvSpPr>
        <p:spPr>
          <a:xfrm>
            <a:off x="5078337" y="719275"/>
            <a:ext cx="3111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u="sng" dirty="0"/>
              <a:t>平均フレーム数，</a:t>
            </a:r>
            <a:r>
              <a:rPr lang="en-US" altLang="ja-JP" sz="2400" u="sng" dirty="0"/>
              <a:t>2</a:t>
            </a:r>
            <a:r>
              <a:rPr lang="ja-JP" altLang="en-US" sz="2400" u="sng" dirty="0"/>
              <a:t>枚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CF5ED51-4B2A-4470-9531-640873106BBE}"/>
              </a:ext>
            </a:extLst>
          </p:cNvPr>
          <p:cNvSpPr txBox="1"/>
          <p:nvPr/>
        </p:nvSpPr>
        <p:spPr>
          <a:xfrm>
            <a:off x="1427881" y="3765253"/>
            <a:ext cx="3111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u="sng" dirty="0"/>
              <a:t>平均フレーム数，</a:t>
            </a:r>
            <a:r>
              <a:rPr lang="en-US" altLang="ja-JP" sz="2400" u="sng" dirty="0"/>
              <a:t>3</a:t>
            </a:r>
            <a:r>
              <a:rPr lang="ja-JP" altLang="en-US" sz="2400" u="sng" dirty="0"/>
              <a:t>枚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D282DA-8E1E-499F-B27D-7EB68362D6C6}"/>
              </a:ext>
            </a:extLst>
          </p:cNvPr>
          <p:cNvSpPr txBox="1"/>
          <p:nvPr/>
        </p:nvSpPr>
        <p:spPr>
          <a:xfrm>
            <a:off x="5078337" y="3764894"/>
            <a:ext cx="3111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u="sng" dirty="0"/>
              <a:t>平均フレーム数，</a:t>
            </a:r>
            <a:r>
              <a:rPr lang="en-US" altLang="ja-JP" sz="2400" u="sng" dirty="0"/>
              <a:t>4</a:t>
            </a:r>
            <a:r>
              <a:rPr lang="ja-JP" altLang="en-US" sz="2400" u="sng" dirty="0"/>
              <a:t>枚</a:t>
            </a:r>
          </a:p>
        </p:txBody>
      </p:sp>
    </p:spTree>
    <p:extLst>
      <p:ext uri="{BB962C8B-B14F-4D97-AF65-F5344CB8AC3E}">
        <p14:creationId xmlns:p14="http://schemas.microsoft.com/office/powerpoint/2010/main" val="1909990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DDDBD77E-717C-D907-1616-0D19F537E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00" y="1099345"/>
            <a:ext cx="2340000" cy="23400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C38BD58-42F0-C727-7DE1-F6F492EF3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00" y="1099345"/>
            <a:ext cx="2340000" cy="23400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2848045-827F-79ED-96D0-9FCBE3115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99345"/>
            <a:ext cx="2340000" cy="23400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E388C015-DEF9-A789-9658-13FF748A0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00" y="3833874"/>
            <a:ext cx="2340000" cy="2340000"/>
          </a:xfr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343F931-8134-3C1F-796F-3056A172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2291487-1290-E12F-DF9C-8F7A83F5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検出</a:t>
            </a:r>
            <a:r>
              <a:rPr lang="ja-JP" altLang="en-US" dirty="0"/>
              <a:t>結果の</a:t>
            </a:r>
            <a:r>
              <a:rPr kumimoji="1" lang="ja-JP" altLang="en-US" dirty="0"/>
              <a:t>比較画像</a:t>
            </a:r>
            <a:r>
              <a:rPr lang="ja-JP" altLang="en-US" dirty="0"/>
              <a:t>例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473CA75-EC94-6F13-98AB-4640AF6C9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3833874"/>
            <a:ext cx="2340000" cy="23400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E8EA93-0B6C-5B2F-74A2-6E7F95F7C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00" y="3833874"/>
            <a:ext cx="2340000" cy="23400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6F34410-7013-C2E7-361F-78FF06ABF15F}"/>
              </a:ext>
            </a:extLst>
          </p:cNvPr>
          <p:cNvSpPr txBox="1"/>
          <p:nvPr/>
        </p:nvSpPr>
        <p:spPr>
          <a:xfrm>
            <a:off x="810263" y="784456"/>
            <a:ext cx="16914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従来手法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4DCA8F8-6A58-44C5-098E-C7997CEEE763}"/>
              </a:ext>
            </a:extLst>
          </p:cNvPr>
          <p:cNvSpPr txBox="1"/>
          <p:nvPr/>
        </p:nvSpPr>
        <p:spPr>
          <a:xfrm>
            <a:off x="3250830" y="782764"/>
            <a:ext cx="264233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/>
              <a:t>提案手法：</a:t>
            </a:r>
            <a:r>
              <a:rPr kumimoji="1" lang="en-US" altLang="ja-JP" sz="1600" b="1" dirty="0"/>
              <a:t>CS-SVM(RBF)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FF03AA9-6229-1641-51EE-68AF845B7101}"/>
              </a:ext>
            </a:extLst>
          </p:cNvPr>
          <p:cNvSpPr txBox="1"/>
          <p:nvPr/>
        </p:nvSpPr>
        <p:spPr>
          <a:xfrm>
            <a:off x="6283273" y="782764"/>
            <a:ext cx="24094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/>
              <a:t>提案手法：</a:t>
            </a:r>
            <a:r>
              <a:rPr kumimoji="1" lang="en-US" altLang="ja-JP" sz="1600" b="1" dirty="0"/>
              <a:t>CS-SVM(Poly)</a:t>
            </a:r>
            <a:endParaRPr kumimoji="1" lang="ja-JP" altLang="en-US" sz="1600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A53882-6FA2-5731-91EC-5BDFA14B88AD}"/>
              </a:ext>
            </a:extLst>
          </p:cNvPr>
          <p:cNvSpPr txBox="1"/>
          <p:nvPr/>
        </p:nvSpPr>
        <p:spPr>
          <a:xfrm>
            <a:off x="7334250" y="-437739"/>
            <a:ext cx="18097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：誤検出背景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E454D57-2A5F-6B65-CB6F-D18811EC9649}"/>
              </a:ext>
            </a:extLst>
          </p:cNvPr>
          <p:cNvSpPr/>
          <p:nvPr/>
        </p:nvSpPr>
        <p:spPr>
          <a:xfrm>
            <a:off x="6790702" y="2982098"/>
            <a:ext cx="227318" cy="210956"/>
          </a:xfrm>
          <a:prstGeom prst="roundRect">
            <a:avLst/>
          </a:prstGeom>
          <a:noFill/>
          <a:ln w="19050">
            <a:solidFill>
              <a:srgbClr val="2E75B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4FFA1428-A485-7FB1-F086-A19415F4F9DD}"/>
              </a:ext>
            </a:extLst>
          </p:cNvPr>
          <p:cNvSpPr/>
          <p:nvPr/>
        </p:nvSpPr>
        <p:spPr>
          <a:xfrm>
            <a:off x="7532707" y="-380732"/>
            <a:ext cx="161925" cy="162000"/>
          </a:xfrm>
          <a:prstGeom prst="roundRect">
            <a:avLst/>
          </a:prstGeom>
          <a:noFill/>
          <a:ln w="19050">
            <a:solidFill>
              <a:srgbClr val="2E75B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A0A9166-3EC4-0C7E-F979-0D6ED602593F}"/>
              </a:ext>
            </a:extLst>
          </p:cNvPr>
          <p:cNvSpPr/>
          <p:nvPr/>
        </p:nvSpPr>
        <p:spPr>
          <a:xfrm>
            <a:off x="7466032" y="-428214"/>
            <a:ext cx="1368000" cy="24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8C00FC-7861-5744-74B4-594AA3E88917}"/>
              </a:ext>
            </a:extLst>
          </p:cNvPr>
          <p:cNvSpPr txBox="1"/>
          <p:nvPr/>
        </p:nvSpPr>
        <p:spPr>
          <a:xfrm>
            <a:off x="6925122" y="3125011"/>
            <a:ext cx="9454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rgbClr val="00B0F0"/>
                </a:solidFill>
              </a:rPr>
              <a:t>誤検出背景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E1E6427-8252-4182-AFB8-4CA38E7AD5B2}"/>
              </a:ext>
            </a:extLst>
          </p:cNvPr>
          <p:cNvSpPr txBox="1"/>
          <p:nvPr/>
        </p:nvSpPr>
        <p:spPr>
          <a:xfrm>
            <a:off x="6861521" y="5827020"/>
            <a:ext cx="9454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rgbClr val="00B0F0"/>
                </a:solidFill>
              </a:rPr>
              <a:t>誤検出背景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2BE9AFB-0B71-23DF-1BDB-E0D2D604A516}"/>
              </a:ext>
            </a:extLst>
          </p:cNvPr>
          <p:cNvSpPr txBox="1"/>
          <p:nvPr/>
        </p:nvSpPr>
        <p:spPr>
          <a:xfrm>
            <a:off x="3966418" y="5842260"/>
            <a:ext cx="9454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rgbClr val="00B0F0"/>
                </a:solidFill>
              </a:rPr>
              <a:t>誤検出背景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563D4CAC-3830-D9D7-4386-CC615A1F8C44}"/>
              </a:ext>
            </a:extLst>
          </p:cNvPr>
          <p:cNvSpPr/>
          <p:nvPr/>
        </p:nvSpPr>
        <p:spPr>
          <a:xfrm>
            <a:off x="6720641" y="5685919"/>
            <a:ext cx="227318" cy="210956"/>
          </a:xfrm>
          <a:prstGeom prst="roundRect">
            <a:avLst/>
          </a:prstGeom>
          <a:noFill/>
          <a:ln w="19050">
            <a:solidFill>
              <a:srgbClr val="2E75B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54082EE0-F5AA-0319-B500-3EF1AC184988}"/>
              </a:ext>
            </a:extLst>
          </p:cNvPr>
          <p:cNvSpPr/>
          <p:nvPr/>
        </p:nvSpPr>
        <p:spPr>
          <a:xfrm>
            <a:off x="3823953" y="5701405"/>
            <a:ext cx="227318" cy="210956"/>
          </a:xfrm>
          <a:prstGeom prst="roundRect">
            <a:avLst/>
          </a:prstGeom>
          <a:noFill/>
          <a:ln w="19050">
            <a:solidFill>
              <a:srgbClr val="2E75B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438C9AB-18BE-A875-403C-94FECA67F49C}"/>
              </a:ext>
            </a:extLst>
          </p:cNvPr>
          <p:cNvCxnSpPr>
            <a:cxnSpLocks/>
          </p:cNvCxnSpPr>
          <p:nvPr/>
        </p:nvCxnSpPr>
        <p:spPr>
          <a:xfrm>
            <a:off x="405549" y="3657600"/>
            <a:ext cx="835420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877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4">
                <a:extLst>
                  <a:ext uri="{FF2B5EF4-FFF2-40B4-BE49-F238E27FC236}">
                    <a16:creationId xmlns:a16="http://schemas.microsoft.com/office/drawing/2014/main" id="{FFF74CEA-3355-47C6-88DE-76B8778C29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ja-JP" altLang="en-US" dirty="0"/>
                  <a:t>評価指標には以下の</a:t>
                </a:r>
                <a:r>
                  <a:rPr lang="en-US" altLang="ja-JP" dirty="0"/>
                  <a:t>3</a:t>
                </a:r>
                <a:r>
                  <a:rPr lang="ja-JP" altLang="en-US" dirty="0"/>
                  <a:t>つを用いた</a:t>
                </a:r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</m:oMath>
                </a14:m>
                <a:r>
                  <a:rPr lang="en-US" altLang="ja-JP" b="0" dirty="0"/>
                  <a:t> (</a:t>
                </a:r>
                <a:r>
                  <a:rPr lang="ja-JP" altLang="en-US" dirty="0"/>
                  <a:t>適合率</a:t>
                </a:r>
                <a:r>
                  <a:rPr lang="en-US" altLang="ja-JP" b="0" dirty="0"/>
                  <a:t>)</a:t>
                </a:r>
                <a:r>
                  <a:rPr lang="ja-JP" altLang="en-US" b="0" dirty="0"/>
                  <a:t>：送信機と判定した際，真に送信機である割合</a:t>
                </a:r>
                <a:endParaRPr lang="en-US" altLang="ja-JP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𝑟𝑒𝑐𝑎𝑙𝑙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再現率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：真の送信機に対し，正しく送信機と判定で来た割合</a:t>
                </a:r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𝑟𝑒𝑐𝑎𝑙𝑙</m:t>
                    </m:r>
                  </m:oMath>
                </a14:m>
                <a:r>
                  <a:rPr lang="ja-JP" altLang="en-US" dirty="0"/>
                  <a:t>の調和平均</a:t>
                </a:r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ja-JP" altLang="en-US" dirty="0"/>
                  <a:t>：真のクラス，判別結果が共に送信機である数</a:t>
                </a:r>
                <a:endParaRPr lang="en-US" altLang="ja-JP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ja-JP" altLang="en-US" dirty="0"/>
                  <a:t>：真のクラスが背景，判別結果が送信機である数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誤検出数</a:t>
                </a:r>
                <a:r>
                  <a:rPr lang="en-US" altLang="ja-JP" dirty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ja-JP" altLang="en-US" dirty="0"/>
                  <a:t>：真のクラスが送信機，判別結果が背景である数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見逃し数</a:t>
                </a:r>
                <a:r>
                  <a:rPr lang="en-US" altLang="ja-JP" dirty="0"/>
                  <a:t>)</a:t>
                </a:r>
              </a:p>
            </p:txBody>
          </p:sp>
        </mc:Choice>
        <mc:Fallback xmlns="">
          <p:sp>
            <p:nvSpPr>
              <p:cNvPr id="25" name="コンテンツ プレースホルダー 24">
                <a:extLst>
                  <a:ext uri="{FF2B5EF4-FFF2-40B4-BE49-F238E27FC236}">
                    <a16:creationId xmlns:a16="http://schemas.microsoft.com/office/drawing/2014/main" id="{FFF74CEA-3355-47C6-88DE-76B8778C2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06" t="-1589" r="-7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従来手法と提案手法の比較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531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2" y="805776"/>
            <a:ext cx="8618508" cy="5728374"/>
          </a:xfrm>
        </p:spPr>
        <p:txBody>
          <a:bodyPr>
            <a:normAutofit/>
          </a:bodyPr>
          <a:lstStyle/>
          <a:p>
            <a:r>
              <a:rPr lang="ja-JP" altLang="en-US" dirty="0"/>
              <a:t>判別結果と，評価指標を以下に示す</a:t>
            </a:r>
            <a:endParaRPr lang="en-US" altLang="ja-JP" dirty="0"/>
          </a:p>
          <a:p>
            <a:r>
              <a:rPr lang="ja-JP" altLang="en-US" dirty="0"/>
              <a:t>背景データ：</a:t>
            </a:r>
            <a:r>
              <a:rPr lang="en-US" altLang="ja-JP" dirty="0"/>
              <a:t>6114</a:t>
            </a:r>
            <a:r>
              <a:rPr lang="ja-JP" altLang="en-US" dirty="0"/>
              <a:t>個，送信機データ：</a:t>
            </a:r>
            <a:r>
              <a:rPr lang="en-US" altLang="ja-JP" dirty="0"/>
              <a:t>6400</a:t>
            </a:r>
            <a:r>
              <a:rPr lang="ja-JP" altLang="en-US" dirty="0"/>
              <a:t>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従来手法と提案手法の比較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graphicFrame>
        <p:nvGraphicFramePr>
          <p:cNvPr id="15" name="表 5">
            <a:extLst>
              <a:ext uri="{FF2B5EF4-FFF2-40B4-BE49-F238E27FC236}">
                <a16:creationId xmlns:a16="http://schemas.microsoft.com/office/drawing/2014/main" id="{82851A53-882A-78FD-3BD4-A7AFE4498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487059"/>
              </p:ext>
            </p:extLst>
          </p:nvPr>
        </p:nvGraphicFramePr>
        <p:xfrm>
          <a:off x="3258000" y="2090420"/>
          <a:ext cx="2628000" cy="2481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59">
                  <a:extLst>
                    <a:ext uri="{9D8B030D-6E8A-4147-A177-3AD203B41FA5}">
                      <a16:colId xmlns:a16="http://schemas.microsoft.com/office/drawing/2014/main" val="910575716"/>
                    </a:ext>
                  </a:extLst>
                </a:gridCol>
                <a:gridCol w="424359">
                  <a:extLst>
                    <a:ext uri="{9D8B030D-6E8A-4147-A177-3AD203B41FA5}">
                      <a16:colId xmlns:a16="http://schemas.microsoft.com/office/drawing/2014/main" val="2931446567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432297810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1756635863"/>
                    </a:ext>
                  </a:extLst>
                </a:gridCol>
              </a:tblGrid>
              <a:tr h="171072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/>
                        <a:t>提案</a:t>
                      </a:r>
                      <a:endParaRPr kumimoji="1" lang="en-US" altLang="ja-JP" sz="2000" b="1" dirty="0"/>
                    </a:p>
                    <a:p>
                      <a:pPr algn="ctr"/>
                      <a:r>
                        <a:rPr kumimoji="1" lang="en-US" altLang="ja-JP" sz="2000" b="1" dirty="0"/>
                        <a:t>RBF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予測結果</a:t>
                      </a:r>
                      <a:endParaRPr kumimoji="1" lang="en-US" altLang="ja-JP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503841"/>
                  </a:ext>
                </a:extLst>
              </a:tr>
              <a:tr h="418726">
                <a:tc gridSpan="2" v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背景</a:t>
                      </a:r>
                      <a:endParaRPr kumimoji="1" lang="en-US" altLang="ja-JP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送信機</a:t>
                      </a:r>
                      <a:endParaRPr kumimoji="1" lang="en-US" altLang="ja-JP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60040"/>
                  </a:ext>
                </a:extLst>
              </a:tr>
              <a:tr h="848711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真のクラス</a:t>
                      </a:r>
                      <a:endParaRPr kumimoji="1" lang="en-US" altLang="ja-JP" sz="18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背景</a:t>
                      </a:r>
                      <a:endParaRPr kumimoji="1" lang="en-US" altLang="ja-JP" sz="18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6114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386925"/>
                  </a:ext>
                </a:extLst>
              </a:tr>
              <a:tr h="848711"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送信機</a:t>
                      </a:r>
                      <a:endParaRPr kumimoji="1" lang="en-US" altLang="ja-JP" sz="1800" b="1" dirty="0"/>
                    </a:p>
                  </a:txBody>
                  <a:tcPr vert="eaVert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4338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2062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374874"/>
                  </a:ext>
                </a:extLst>
              </a:tr>
            </a:tbl>
          </a:graphicData>
        </a:graphic>
      </p:graphicFrame>
      <p:graphicFrame>
        <p:nvGraphicFramePr>
          <p:cNvPr id="9" name="表 5">
            <a:extLst>
              <a:ext uri="{FF2B5EF4-FFF2-40B4-BE49-F238E27FC236}">
                <a16:creationId xmlns:a16="http://schemas.microsoft.com/office/drawing/2014/main" id="{FD81F010-DFA1-0B1E-0C76-1857014AB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592577"/>
              </p:ext>
            </p:extLst>
          </p:nvPr>
        </p:nvGraphicFramePr>
        <p:xfrm>
          <a:off x="6201000" y="2090420"/>
          <a:ext cx="2628000" cy="2481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59">
                  <a:extLst>
                    <a:ext uri="{9D8B030D-6E8A-4147-A177-3AD203B41FA5}">
                      <a16:colId xmlns:a16="http://schemas.microsoft.com/office/drawing/2014/main" val="910575716"/>
                    </a:ext>
                  </a:extLst>
                </a:gridCol>
                <a:gridCol w="424359">
                  <a:extLst>
                    <a:ext uri="{9D8B030D-6E8A-4147-A177-3AD203B41FA5}">
                      <a16:colId xmlns:a16="http://schemas.microsoft.com/office/drawing/2014/main" val="2931446567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432297810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1756635863"/>
                    </a:ext>
                  </a:extLst>
                </a:gridCol>
              </a:tblGrid>
              <a:tr h="171072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/>
                        <a:t>提案</a:t>
                      </a:r>
                      <a:endParaRPr kumimoji="1" lang="en-US" altLang="ja-JP" sz="2000" b="1" dirty="0"/>
                    </a:p>
                    <a:p>
                      <a:pPr algn="ctr"/>
                      <a:r>
                        <a:rPr kumimoji="1" lang="en-US" altLang="ja-JP" sz="2000" b="1" dirty="0"/>
                        <a:t>Poly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予測結果</a:t>
                      </a:r>
                      <a:endParaRPr kumimoji="1" lang="en-US" altLang="ja-JP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503841"/>
                  </a:ext>
                </a:extLst>
              </a:tr>
              <a:tr h="418726">
                <a:tc gridSpan="2" v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背景</a:t>
                      </a:r>
                      <a:endParaRPr kumimoji="1" lang="en-US" altLang="ja-JP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送信機</a:t>
                      </a:r>
                      <a:endParaRPr kumimoji="1" lang="en-US" altLang="ja-JP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60040"/>
                  </a:ext>
                </a:extLst>
              </a:tr>
              <a:tr h="848711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真のクラス</a:t>
                      </a:r>
                      <a:endParaRPr kumimoji="1" lang="en-US" altLang="ja-JP" sz="18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背景</a:t>
                      </a:r>
                      <a:endParaRPr kumimoji="1" lang="en-US" altLang="ja-JP" sz="18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6113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386925"/>
                  </a:ext>
                </a:extLst>
              </a:tr>
              <a:tr h="848711"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送信機</a:t>
                      </a:r>
                      <a:endParaRPr kumimoji="1" lang="en-US" altLang="ja-JP" sz="1800" b="1" dirty="0"/>
                    </a:p>
                  </a:txBody>
                  <a:tcPr vert="eaVert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4345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2055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374874"/>
                  </a:ext>
                </a:extLst>
              </a:tr>
            </a:tbl>
          </a:graphicData>
        </a:graphic>
      </p:graphicFrame>
      <p:graphicFrame>
        <p:nvGraphicFramePr>
          <p:cNvPr id="11" name="表 5">
            <a:extLst>
              <a:ext uri="{FF2B5EF4-FFF2-40B4-BE49-F238E27FC236}">
                <a16:creationId xmlns:a16="http://schemas.microsoft.com/office/drawing/2014/main" id="{FE302F21-3EE8-7A22-4E82-9A1F76539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42080"/>
              </p:ext>
            </p:extLst>
          </p:nvPr>
        </p:nvGraphicFramePr>
        <p:xfrm>
          <a:off x="315000" y="2090420"/>
          <a:ext cx="2628000" cy="2481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58">
                  <a:extLst>
                    <a:ext uri="{9D8B030D-6E8A-4147-A177-3AD203B41FA5}">
                      <a16:colId xmlns:a16="http://schemas.microsoft.com/office/drawing/2014/main" val="910575716"/>
                    </a:ext>
                  </a:extLst>
                </a:gridCol>
                <a:gridCol w="424358">
                  <a:extLst>
                    <a:ext uri="{9D8B030D-6E8A-4147-A177-3AD203B41FA5}">
                      <a16:colId xmlns:a16="http://schemas.microsoft.com/office/drawing/2014/main" val="2931446567"/>
                    </a:ext>
                  </a:extLst>
                </a:gridCol>
                <a:gridCol w="889642">
                  <a:extLst>
                    <a:ext uri="{9D8B030D-6E8A-4147-A177-3AD203B41FA5}">
                      <a16:colId xmlns:a16="http://schemas.microsoft.com/office/drawing/2014/main" val="432297810"/>
                    </a:ext>
                  </a:extLst>
                </a:gridCol>
                <a:gridCol w="889642">
                  <a:extLst>
                    <a:ext uri="{9D8B030D-6E8A-4147-A177-3AD203B41FA5}">
                      <a16:colId xmlns:a16="http://schemas.microsoft.com/office/drawing/2014/main" val="1756635863"/>
                    </a:ext>
                  </a:extLst>
                </a:gridCol>
              </a:tblGrid>
              <a:tr h="171072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/>
                        <a:t>従来</a:t>
                      </a:r>
                      <a:endParaRPr kumimoji="1" lang="en-US" altLang="ja-JP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予測結果</a:t>
                      </a:r>
                      <a:endParaRPr kumimoji="1" lang="en-US" altLang="ja-JP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503841"/>
                  </a:ext>
                </a:extLst>
              </a:tr>
              <a:tr h="418726">
                <a:tc gridSpan="2" v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背景</a:t>
                      </a:r>
                      <a:endParaRPr kumimoji="1" lang="en-US" altLang="ja-JP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送信機</a:t>
                      </a:r>
                      <a:endParaRPr kumimoji="1" lang="en-US" altLang="ja-JP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60040"/>
                  </a:ext>
                </a:extLst>
              </a:tr>
              <a:tr h="848711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真のクラス</a:t>
                      </a:r>
                      <a:endParaRPr kumimoji="1" lang="en-US" altLang="ja-JP" sz="18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背景</a:t>
                      </a:r>
                      <a:endParaRPr kumimoji="1" lang="en-US" altLang="ja-JP" sz="18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6114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386925"/>
                  </a:ext>
                </a:extLst>
              </a:tr>
              <a:tr h="848711"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送信機</a:t>
                      </a:r>
                      <a:endParaRPr kumimoji="1" lang="en-US" altLang="ja-JP" sz="1800" b="1" dirty="0"/>
                    </a:p>
                  </a:txBody>
                  <a:tcPr vert="eaVert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4893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1507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3748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 4">
                <a:extLst>
                  <a:ext uri="{FF2B5EF4-FFF2-40B4-BE49-F238E27FC236}">
                    <a16:creationId xmlns:a16="http://schemas.microsoft.com/office/drawing/2014/main" id="{0DEDE685-E70E-302A-F74B-5D32C45A6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974495"/>
                  </p:ext>
                </p:extLst>
              </p:nvPr>
            </p:nvGraphicFramePr>
            <p:xfrm>
              <a:off x="1508145" y="4936788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82909718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0254464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37235170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37377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907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従来手法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1.000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0.235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0.381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5598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CSSVM(RBF)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1.000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0.322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0.487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650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CSSVM(Poly)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1.000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0.321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0.486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36022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 4">
                <a:extLst>
                  <a:ext uri="{FF2B5EF4-FFF2-40B4-BE49-F238E27FC236}">
                    <a16:creationId xmlns:a16="http://schemas.microsoft.com/office/drawing/2014/main" id="{0DEDE685-E70E-302A-F74B-5D32C45A6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974495"/>
                  </p:ext>
                </p:extLst>
              </p:nvPr>
            </p:nvGraphicFramePr>
            <p:xfrm>
              <a:off x="1508145" y="4936788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82909718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0254464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37235170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37377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639" r="-200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200800" t="-1639" r="-1008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300800" t="-1639" r="-800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5907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従来手法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1.000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0.235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0.381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5598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CSSVM(RBF)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1.000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0.322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0.487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650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CSSVM(Poly)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1.000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0.321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0.486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36022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7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A2C719-177E-69D8-D04D-AD6E0BEBE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F10F165-A40F-7CD1-9E10-FDAEA7B8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4E99031-70FA-FA8F-5B93-9FD3965F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先行研究</a:t>
            </a:r>
            <a:r>
              <a:rPr lang="ja-JP" altLang="en-US" dirty="0"/>
              <a:t>における送信機位置補正の効果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7706625-C211-FBD1-709C-01ACBED00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" t="251" r="43696" b="1256"/>
          <a:stretch/>
        </p:blipFill>
        <p:spPr>
          <a:xfrm>
            <a:off x="624881" y="2233267"/>
            <a:ext cx="3360000" cy="360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8FDDCD5-A294-5A45-0E56-3A3895A9C1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251" r="43696" b="1256"/>
          <a:stretch/>
        </p:blipFill>
        <p:spPr>
          <a:xfrm>
            <a:off x="4755044" y="2233267"/>
            <a:ext cx="3360000" cy="36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5C35EB-3F0A-CA89-23BA-7D62881903B8}"/>
              </a:ext>
            </a:extLst>
          </p:cNvPr>
          <p:cNvSpPr txBox="1"/>
          <p:nvPr/>
        </p:nvSpPr>
        <p:spPr>
          <a:xfrm>
            <a:off x="755768" y="1400642"/>
            <a:ext cx="3816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ja-JP" altLang="en-US" sz="2000" b="1" dirty="0"/>
              <a:t>位置補正無し</a:t>
            </a:r>
            <a:endParaRPr kumimoji="1" lang="en-US" altLang="ja-JP" sz="2000" b="1" dirty="0"/>
          </a:p>
          <a:p>
            <a:pPr marL="0" indent="0">
              <a:buNone/>
            </a:pPr>
            <a:r>
              <a:rPr kumimoji="1" lang="ja-JP" altLang="en-US" sz="2000" b="1" dirty="0">
                <a:solidFill>
                  <a:srgbClr val="FF0000"/>
                </a:solidFill>
              </a:rPr>
              <a:t>赤：ＬＥＤ</a:t>
            </a:r>
            <a:r>
              <a:rPr kumimoji="1" lang="ja-JP" altLang="en-US" sz="2000" dirty="0"/>
              <a:t>，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青：ノイズ</a:t>
            </a:r>
            <a:endParaRPr kumimoji="1" lang="en-US" altLang="ja-JP" sz="2000" b="1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54045B-E185-0C03-37EE-D97E9365A792}"/>
              </a:ext>
            </a:extLst>
          </p:cNvPr>
          <p:cNvSpPr txBox="1"/>
          <p:nvPr/>
        </p:nvSpPr>
        <p:spPr>
          <a:xfrm>
            <a:off x="4850807" y="1400642"/>
            <a:ext cx="3691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ja-JP" altLang="en-US" sz="2000" b="1" dirty="0"/>
              <a:t>位置補正有り</a:t>
            </a:r>
            <a:endParaRPr kumimoji="1" lang="en-US" altLang="ja-JP" sz="2000" b="1" dirty="0"/>
          </a:p>
          <a:p>
            <a:pPr marL="0" indent="0">
              <a:buNone/>
            </a:pPr>
            <a:r>
              <a:rPr kumimoji="1" lang="ja-JP" altLang="en-US" sz="2000" b="1" dirty="0">
                <a:solidFill>
                  <a:srgbClr val="FF0000"/>
                </a:solidFill>
              </a:rPr>
              <a:t>赤：ＬＥＤ</a:t>
            </a:r>
            <a:r>
              <a:rPr kumimoji="1" lang="ja-JP" altLang="en-US" sz="2000" dirty="0"/>
              <a:t>，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青：ノイズ</a:t>
            </a:r>
            <a:endParaRPr kumimoji="1" lang="en-US" altLang="ja-JP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180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000" dirty="0"/>
              <a:t>　　　　　閾値が大きい場合</a:t>
            </a:r>
            <a:r>
              <a:rPr lang="en-US" altLang="ja-JP" sz="2000" dirty="0"/>
              <a:t>	 	</a:t>
            </a:r>
            <a:r>
              <a:rPr lang="ja-JP" altLang="en-US" sz="2000" dirty="0"/>
              <a:t>検出できる</a:t>
            </a:r>
            <a:r>
              <a:rPr lang="en-US" altLang="ja-JP" sz="2000" dirty="0"/>
              <a:t>LED</a:t>
            </a:r>
            <a:r>
              <a:rPr lang="ja-JP" altLang="en-US" sz="2000" dirty="0"/>
              <a:t>数が少ない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sz="2000" dirty="0"/>
              <a:t>　　　　　閾値が小さい場合</a:t>
            </a:r>
            <a:r>
              <a:rPr lang="en-US" altLang="ja-JP" sz="2000" dirty="0"/>
              <a:t>	 </a:t>
            </a:r>
            <a:r>
              <a:rPr lang="ja-JP" altLang="en-US" sz="2000" dirty="0"/>
              <a:t>　　　 　背景を</a:t>
            </a:r>
            <a:r>
              <a:rPr lang="en-US" altLang="ja-JP" sz="2000" dirty="0"/>
              <a:t>LED</a:t>
            </a:r>
            <a:r>
              <a:rPr lang="ja-JP" altLang="en-US" sz="2000" dirty="0"/>
              <a:t>として誤検出</a:t>
            </a:r>
            <a:endParaRPr lang="en-US" altLang="ja-JP" sz="20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5605488-6C37-5FEE-13C0-5448D899F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72" y="4033116"/>
            <a:ext cx="2268000" cy="226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F0A8250-12D9-E05C-C1A0-17D4FE64D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00" y="1174881"/>
            <a:ext cx="2268000" cy="2268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D5505BD-3D41-FCC7-5523-CF1DD8E825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7"/>
          <a:stretch/>
        </p:blipFill>
        <p:spPr>
          <a:xfrm>
            <a:off x="1342257" y="1203635"/>
            <a:ext cx="2700000" cy="2382851"/>
          </a:xfrm>
          <a:prstGeom prst="rect">
            <a:avLst/>
          </a:prstGeom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81156517-52A1-F1C4-3700-2EEA2DAE67C0}"/>
              </a:ext>
            </a:extLst>
          </p:cNvPr>
          <p:cNvCxnSpPr>
            <a:cxnSpLocks/>
          </p:cNvCxnSpPr>
          <p:nvPr/>
        </p:nvCxnSpPr>
        <p:spPr>
          <a:xfrm>
            <a:off x="1693178" y="1410272"/>
            <a:ext cx="2092934" cy="92386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図 22">
            <a:extLst>
              <a:ext uri="{FF2B5EF4-FFF2-40B4-BE49-F238E27FC236}">
                <a16:creationId xmlns:a16="http://schemas.microsoft.com/office/drawing/2014/main" id="{978FF6DF-0C3E-6BEA-4E43-7775515D5F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7"/>
          <a:stretch/>
        </p:blipFill>
        <p:spPr>
          <a:xfrm>
            <a:off x="1342257" y="4028612"/>
            <a:ext cx="2700000" cy="2382852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7EDDB6FC-CA35-FA84-9FF7-A7B8E6656438}"/>
              </a:ext>
            </a:extLst>
          </p:cNvPr>
          <p:cNvCxnSpPr>
            <a:cxnSpLocks/>
          </p:cNvCxnSpPr>
          <p:nvPr/>
        </p:nvCxnSpPr>
        <p:spPr>
          <a:xfrm>
            <a:off x="1683456" y="5199235"/>
            <a:ext cx="2092934" cy="92386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従来モデルの捕捉手法における閾値設定の課題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7FB49367-98E0-4F16-A446-9F8410AEE77F}"/>
              </a:ext>
            </a:extLst>
          </p:cNvPr>
          <p:cNvSpPr/>
          <p:nvPr/>
        </p:nvSpPr>
        <p:spPr>
          <a:xfrm>
            <a:off x="4364447" y="1923820"/>
            <a:ext cx="419100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AF962B54-EE74-41E1-B95D-89EF38D7425C}"/>
              </a:ext>
            </a:extLst>
          </p:cNvPr>
          <p:cNvSpPr/>
          <p:nvPr/>
        </p:nvSpPr>
        <p:spPr>
          <a:xfrm>
            <a:off x="4364447" y="4827505"/>
            <a:ext cx="419100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4CB5E87E-6B6C-A574-AB7A-1D2AF22B2A30}"/>
              </a:ext>
            </a:extLst>
          </p:cNvPr>
          <p:cNvSpPr/>
          <p:nvPr/>
        </p:nvSpPr>
        <p:spPr>
          <a:xfrm>
            <a:off x="6161648" y="4028612"/>
            <a:ext cx="323557" cy="339406"/>
          </a:xfrm>
          <a:prstGeom prst="ellipse">
            <a:avLst/>
          </a:prstGeom>
          <a:noFill/>
          <a:ln w="28575">
            <a:solidFill>
              <a:srgbClr val="2E75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61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8CF0383-01FA-E5E2-23C0-33F107ED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先行研究では，送信機の移動を補正することで</a:t>
            </a:r>
            <a:r>
              <a:rPr kumimoji="1" lang="en-US" altLang="ja-JP" dirty="0"/>
              <a:t>LED</a:t>
            </a:r>
            <a:r>
              <a:rPr lang="ja-JP" altLang="en-US" dirty="0"/>
              <a:t>を検出</a:t>
            </a:r>
            <a:r>
              <a:rPr lang="en-US" altLang="ja-JP" dirty="0"/>
              <a:t>	</a:t>
            </a:r>
            <a:endParaRPr kumimoji="1" lang="en-US" altLang="ja-JP" dirty="0"/>
          </a:p>
          <a:p>
            <a:pPr lvl="1"/>
            <a:r>
              <a:rPr lang="ja-JP" altLang="en-US" dirty="0"/>
              <a:t>背景の移動は補正しきれない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⇒移動を点灯消灯の変化と誤検出．背景の時間勾配 </a:t>
            </a:r>
            <a:r>
              <a:rPr lang="ja-JP" altLang="en-US" b="1" dirty="0"/>
              <a:t>大</a:t>
            </a:r>
            <a:endParaRPr kumimoji="1" lang="ja-JP" altLang="en-US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F1CFB8B-BE4A-BD81-B3E1-705406F0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A573CB0-A6CB-72DF-36A0-D020644B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先行研究</a:t>
            </a:r>
            <a:r>
              <a:rPr lang="en-US" altLang="ja-JP" baseline="30000" dirty="0"/>
              <a:t>[5] </a:t>
            </a:r>
            <a:r>
              <a:rPr kumimoji="1" lang="ja-JP" altLang="en-US" dirty="0"/>
              <a:t>：提案モデルの</a:t>
            </a:r>
            <a:r>
              <a:rPr lang="en-US" altLang="ja-JP" dirty="0"/>
              <a:t>LED</a:t>
            </a:r>
            <a:r>
              <a:rPr lang="ja-JP" altLang="en-US" dirty="0"/>
              <a:t>アレイ捕捉手法</a:t>
            </a:r>
            <a:endParaRPr kumimoji="1" lang="ja-JP" altLang="en-US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DE6BFA74-0F4B-8714-5131-55276DBC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7" y="2022963"/>
            <a:ext cx="769126" cy="3892369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315CB87-6E12-D1B4-0EF3-1077DC2A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608" y="2022962"/>
            <a:ext cx="1246575" cy="3892369"/>
          </a:xfrm>
          <a:prstGeom prst="rect">
            <a:avLst/>
          </a:prstGeom>
        </p:spPr>
      </p:pic>
      <p:sp>
        <p:nvSpPr>
          <p:cNvPr id="40" name="矢印: 右 39">
            <a:extLst>
              <a:ext uri="{FF2B5EF4-FFF2-40B4-BE49-F238E27FC236}">
                <a16:creationId xmlns:a16="http://schemas.microsoft.com/office/drawing/2014/main" id="{4FCA9E8A-6093-6132-A8E8-86F31C7D7DCD}"/>
              </a:ext>
            </a:extLst>
          </p:cNvPr>
          <p:cNvSpPr/>
          <p:nvPr/>
        </p:nvSpPr>
        <p:spPr>
          <a:xfrm>
            <a:off x="1871019" y="4089888"/>
            <a:ext cx="942975" cy="266700"/>
          </a:xfrm>
          <a:prstGeom prst="rightArrow">
            <a:avLst>
              <a:gd name="adj1" fmla="val 50000"/>
              <a:gd name="adj2" fmla="val 1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D05891C-653F-5848-521B-218D11E8B8B0}"/>
              </a:ext>
            </a:extLst>
          </p:cNvPr>
          <p:cNvSpPr txBox="1"/>
          <p:nvPr/>
        </p:nvSpPr>
        <p:spPr>
          <a:xfrm>
            <a:off x="1404293" y="3449888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送信機が重なるよう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画像をずらして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位置を補正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F514AB7-E0A4-C7AB-62F6-EDDA0257C8FC}"/>
              </a:ext>
            </a:extLst>
          </p:cNvPr>
          <p:cNvCxnSpPr>
            <a:cxnSpLocks/>
          </p:cNvCxnSpPr>
          <p:nvPr/>
        </p:nvCxnSpPr>
        <p:spPr>
          <a:xfrm rot="5400000">
            <a:off x="3225232" y="2400938"/>
            <a:ext cx="0" cy="266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6436B44-2672-8208-5091-E40BE936B3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43508" y="4946568"/>
            <a:ext cx="0" cy="266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36CCB84-97B5-1672-29FC-162EA215C905}"/>
              </a:ext>
            </a:extLst>
          </p:cNvPr>
          <p:cNvSpPr txBox="1"/>
          <p:nvPr/>
        </p:nvSpPr>
        <p:spPr>
          <a:xfrm>
            <a:off x="443721" y="6176963"/>
            <a:ext cx="82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200" dirty="0"/>
              <a:t>[5]</a:t>
            </a:r>
            <a:r>
              <a:rPr lang="ja-JP" altLang="en-US" sz="1200" dirty="0"/>
              <a:t> </a:t>
            </a:r>
            <a:r>
              <a:rPr lang="en-US" altLang="ja-JP" sz="1200" dirty="0"/>
              <a:t>:</a:t>
            </a:r>
            <a:r>
              <a:rPr lang="ja-JP" altLang="en-US" sz="1200" dirty="0"/>
              <a:t> </a:t>
            </a:r>
            <a:r>
              <a:rPr lang="en-US" altLang="ja-JP" sz="1200" dirty="0"/>
              <a:t>K. Nakamura, R. Huang, T. </a:t>
            </a:r>
            <a:r>
              <a:rPr lang="en-US" altLang="ja-JP" sz="1200" dirty="0" err="1"/>
              <a:t>Yamazato</a:t>
            </a:r>
            <a:r>
              <a:rPr lang="en-US" altLang="ja-JP" sz="1200" dirty="0"/>
              <a:t>, M. Kinoshita, K. Kamakura, S. Arai, T. </a:t>
            </a:r>
            <a:r>
              <a:rPr lang="en-US" altLang="ja-JP" sz="1200" dirty="0" err="1"/>
              <a:t>Yendo</a:t>
            </a:r>
            <a:r>
              <a:rPr lang="en-US" altLang="ja-JP" sz="1200" dirty="0"/>
              <a:t>, T. </a:t>
            </a:r>
            <a:r>
              <a:rPr lang="en-US" altLang="ja-JP" sz="1200" dirty="0" err="1"/>
              <a:t>Fujii</a:t>
            </a:r>
            <a:r>
              <a:rPr lang="en-US" altLang="ja-JP" sz="1200" dirty="0"/>
              <a:t>, “Roadside LED Array Acquisition For Road-to-Vehicle Visible Light Communication Using Spatial-Temporal Gradient Values,” IEICE Communications Express, Aug 2022.</a:t>
            </a:r>
            <a:endParaRPr kumimoji="1" lang="en-US" altLang="ja-JP" sz="1200" dirty="0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13D1AD4B-1836-D894-18F2-A7B779110EF5}"/>
              </a:ext>
            </a:extLst>
          </p:cNvPr>
          <p:cNvSpPr/>
          <p:nvPr/>
        </p:nvSpPr>
        <p:spPr>
          <a:xfrm>
            <a:off x="6683751" y="1541876"/>
            <a:ext cx="291493" cy="2914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D935297E-3395-CD0F-9856-D3F2A2733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8" b="6328"/>
          <a:stretch/>
        </p:blipFill>
        <p:spPr>
          <a:xfrm>
            <a:off x="5453788" y="1897875"/>
            <a:ext cx="3427653" cy="3375016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0B440C4-9347-FFE3-A7B4-ED9D5DB7880D}"/>
              </a:ext>
            </a:extLst>
          </p:cNvPr>
          <p:cNvSpPr txBox="1"/>
          <p:nvPr/>
        </p:nvSpPr>
        <p:spPr>
          <a:xfrm>
            <a:off x="5353214" y="3114702"/>
            <a:ext cx="11546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6">
                    <a:lumMod val="75000"/>
                  </a:schemeClr>
                </a:solidFill>
              </a:rPr>
              <a:t>閾値直線</a:t>
            </a:r>
          </a:p>
        </p:txBody>
      </p:sp>
      <p:sp>
        <p:nvSpPr>
          <p:cNvPr id="15" name="矢印: 左右 14">
            <a:extLst>
              <a:ext uri="{FF2B5EF4-FFF2-40B4-BE49-F238E27FC236}">
                <a16:creationId xmlns:a16="http://schemas.microsoft.com/office/drawing/2014/main" id="{48213DFA-BDAC-4F09-73A9-CE8965E5C3DC}"/>
              </a:ext>
            </a:extLst>
          </p:cNvPr>
          <p:cNvSpPr/>
          <p:nvPr/>
        </p:nvSpPr>
        <p:spPr>
          <a:xfrm rot="16200000">
            <a:off x="3693863" y="3423575"/>
            <a:ext cx="2806756" cy="623757"/>
          </a:xfrm>
          <a:prstGeom prst="leftRightArrow">
            <a:avLst>
              <a:gd name="adj1" fmla="val 50000"/>
              <a:gd name="adj2" fmla="val 79981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 w="3175" cap="flat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EB72FE-EB67-E8E5-195D-B503D90060A0}"/>
              </a:ext>
            </a:extLst>
          </p:cNvPr>
          <p:cNvSpPr txBox="1"/>
          <p:nvPr/>
        </p:nvSpPr>
        <p:spPr>
          <a:xfrm>
            <a:off x="4860252" y="45675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2280DB5-9F13-BF5F-E482-162883B1767F}"/>
              </a:ext>
            </a:extLst>
          </p:cNvPr>
          <p:cNvSpPr txBox="1"/>
          <p:nvPr/>
        </p:nvSpPr>
        <p:spPr>
          <a:xfrm>
            <a:off x="4858840" y="24881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大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3C7C765-91D0-EC7F-1576-672971734F2F}"/>
              </a:ext>
            </a:extLst>
          </p:cNvPr>
          <p:cNvSpPr txBox="1"/>
          <p:nvPr/>
        </p:nvSpPr>
        <p:spPr>
          <a:xfrm>
            <a:off x="4844325" y="3074631"/>
            <a:ext cx="492443" cy="13427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000" b="1" dirty="0"/>
              <a:t>時間勾配</a:t>
            </a:r>
          </a:p>
        </p:txBody>
      </p:sp>
      <p:sp>
        <p:nvSpPr>
          <p:cNvPr id="19" name="矢印: 左右 18">
            <a:extLst>
              <a:ext uri="{FF2B5EF4-FFF2-40B4-BE49-F238E27FC236}">
                <a16:creationId xmlns:a16="http://schemas.microsoft.com/office/drawing/2014/main" id="{F09F5DAA-FCF0-F546-8819-0597640CC07E}"/>
              </a:ext>
            </a:extLst>
          </p:cNvPr>
          <p:cNvSpPr/>
          <p:nvPr/>
        </p:nvSpPr>
        <p:spPr>
          <a:xfrm>
            <a:off x="5682990" y="5301106"/>
            <a:ext cx="2876613" cy="623757"/>
          </a:xfrm>
          <a:prstGeom prst="leftRightArrow">
            <a:avLst>
              <a:gd name="adj1" fmla="val 50000"/>
              <a:gd name="adj2" fmla="val 79981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 w="3175" cap="flat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5C94F4-EB15-17BE-5905-931F55D50878}"/>
              </a:ext>
            </a:extLst>
          </p:cNvPr>
          <p:cNvSpPr txBox="1"/>
          <p:nvPr/>
        </p:nvSpPr>
        <p:spPr>
          <a:xfrm>
            <a:off x="5805264" y="53832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小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34DBEBE-8649-A369-34BE-9D6A4282B42D}"/>
              </a:ext>
            </a:extLst>
          </p:cNvPr>
          <p:cNvSpPr txBox="1"/>
          <p:nvPr/>
        </p:nvSpPr>
        <p:spPr>
          <a:xfrm>
            <a:off x="7978255" y="539144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大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52ED9F5-C085-64F3-E004-05DEEDB6F4B6}"/>
              </a:ext>
            </a:extLst>
          </p:cNvPr>
          <p:cNvSpPr txBox="1"/>
          <p:nvPr/>
        </p:nvSpPr>
        <p:spPr>
          <a:xfrm>
            <a:off x="6562320" y="54222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空間勾配</a:t>
            </a:r>
          </a:p>
        </p:txBody>
      </p:sp>
    </p:spTree>
    <p:extLst>
      <p:ext uri="{BB962C8B-B14F-4D97-AF65-F5344CB8AC3E}">
        <p14:creationId xmlns:p14="http://schemas.microsoft.com/office/powerpoint/2010/main" val="386020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lang="ja-JP" altLang="en-US" dirty="0"/>
              <a:t>研究課題：提案モデルの閾値設定手法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先行研究</a:t>
            </a:r>
            <a:r>
              <a:rPr lang="en-US" altLang="ja-JP" baseline="30000" dirty="0"/>
              <a:t>[5]</a:t>
            </a:r>
            <a:r>
              <a:rPr lang="ja-JP" altLang="en-US" dirty="0"/>
              <a:t>の閾値直線では，</a:t>
            </a:r>
            <a:r>
              <a:rPr lang="en-US" altLang="ja-JP" dirty="0"/>
              <a:t>LED</a:t>
            </a:r>
            <a:r>
              <a:rPr lang="ja-JP" altLang="en-US" dirty="0"/>
              <a:t>の見落としが発生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⇒より多くの</a:t>
            </a:r>
            <a:r>
              <a:rPr lang="en-US" altLang="ja-JP" dirty="0"/>
              <a:t>LED</a:t>
            </a:r>
            <a:r>
              <a:rPr lang="ja-JP" altLang="en-US" dirty="0"/>
              <a:t>を検出できる，複雑な閾値曲線が必要</a:t>
            </a:r>
            <a:endParaRPr lang="en-US" altLang="ja-JP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6C20B25-B13B-7109-7E9C-29A93FE50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b="6907"/>
          <a:stretch/>
        </p:blipFill>
        <p:spPr>
          <a:xfrm>
            <a:off x="1046977" y="2110606"/>
            <a:ext cx="3384725" cy="3351328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2DDCD06-D3EE-511D-B9ED-7F98FEB90F4A}"/>
              </a:ext>
            </a:extLst>
          </p:cNvPr>
          <p:cNvCxnSpPr>
            <a:cxnSpLocks/>
          </p:cNvCxnSpPr>
          <p:nvPr/>
        </p:nvCxnSpPr>
        <p:spPr>
          <a:xfrm>
            <a:off x="1276593" y="3616077"/>
            <a:ext cx="2790579" cy="12318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5EDF750-CBEA-337A-7EC6-06A7FB6F38F6}"/>
              </a:ext>
            </a:extLst>
          </p:cNvPr>
          <p:cNvSpPr txBox="1"/>
          <p:nvPr/>
        </p:nvSpPr>
        <p:spPr>
          <a:xfrm>
            <a:off x="3280314" y="4847892"/>
            <a:ext cx="16411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</a:rPr>
              <a:t>閾値直線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35D70E7-0733-766B-491A-F88FF171244F}"/>
              </a:ext>
            </a:extLst>
          </p:cNvPr>
          <p:cNvCxnSpPr>
            <a:cxnSpLocks/>
          </p:cNvCxnSpPr>
          <p:nvPr/>
        </p:nvCxnSpPr>
        <p:spPr>
          <a:xfrm>
            <a:off x="5602815" y="3616077"/>
            <a:ext cx="797985" cy="52622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C3BE5C7-9BB9-B521-0B4C-6137938F942F}"/>
              </a:ext>
            </a:extLst>
          </p:cNvPr>
          <p:cNvSpPr txBox="1"/>
          <p:nvPr/>
        </p:nvSpPr>
        <p:spPr>
          <a:xfrm>
            <a:off x="1155422" y="2016449"/>
            <a:ext cx="29525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/>
              <a:t>先行研究の閾値直線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9F57A909-C1A3-D51B-BD63-AFE6AA635F4C}"/>
              </a:ext>
            </a:extLst>
          </p:cNvPr>
          <p:cNvCxnSpPr>
            <a:cxnSpLocks/>
          </p:cNvCxnSpPr>
          <p:nvPr/>
        </p:nvCxnSpPr>
        <p:spPr>
          <a:xfrm>
            <a:off x="6400800" y="4142298"/>
            <a:ext cx="174645" cy="7055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5052B63A-131E-EDEE-332C-4EE85720DCE8}"/>
              </a:ext>
            </a:extLst>
          </p:cNvPr>
          <p:cNvCxnSpPr>
            <a:cxnSpLocks/>
          </p:cNvCxnSpPr>
          <p:nvPr/>
        </p:nvCxnSpPr>
        <p:spPr>
          <a:xfrm flipV="1">
            <a:off x="6575445" y="4691003"/>
            <a:ext cx="1049144" cy="156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95C80BD-6727-6A6E-7A52-E5E39EFFBAA6}"/>
              </a:ext>
            </a:extLst>
          </p:cNvPr>
          <p:cNvCxnSpPr>
            <a:cxnSpLocks/>
          </p:cNvCxnSpPr>
          <p:nvPr/>
        </p:nvCxnSpPr>
        <p:spPr>
          <a:xfrm>
            <a:off x="7624589" y="4691003"/>
            <a:ext cx="797985" cy="52622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楕円 6">
            <a:extLst>
              <a:ext uri="{FF2B5EF4-FFF2-40B4-BE49-F238E27FC236}">
                <a16:creationId xmlns:a16="http://schemas.microsoft.com/office/drawing/2014/main" id="{613576D7-DD50-D386-3F6D-AD53B09147E4}"/>
              </a:ext>
            </a:extLst>
          </p:cNvPr>
          <p:cNvSpPr/>
          <p:nvPr/>
        </p:nvSpPr>
        <p:spPr>
          <a:xfrm rot="1242420">
            <a:off x="1817567" y="4227626"/>
            <a:ext cx="1100474" cy="73382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線 7">
            <a:extLst>
              <a:ext uri="{FF2B5EF4-FFF2-40B4-BE49-F238E27FC236}">
                <a16:creationId xmlns:a16="http://schemas.microsoft.com/office/drawing/2014/main" id="{4AD05F3F-135C-FA8D-29C1-8441F041D9F1}"/>
              </a:ext>
            </a:extLst>
          </p:cNvPr>
          <p:cNvSpPr/>
          <p:nvPr/>
        </p:nvSpPr>
        <p:spPr>
          <a:xfrm>
            <a:off x="605185" y="5550062"/>
            <a:ext cx="1100474" cy="511556"/>
          </a:xfrm>
          <a:prstGeom prst="borderCallout1">
            <a:avLst>
              <a:gd name="adj1" fmla="val 479"/>
              <a:gd name="adj2" fmla="val 81972"/>
              <a:gd name="adj3" fmla="val -147037"/>
              <a:gd name="adj4" fmla="val 12649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見落とした</a:t>
            </a:r>
            <a:endParaRPr kumimoji="1" lang="en-US" altLang="ja-JP" sz="1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b="1" dirty="0">
                <a:solidFill>
                  <a:schemeClr val="tx1"/>
                </a:solidFill>
              </a:rPr>
              <a:t>LED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送信機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4DC82A96-0DE0-B4D2-2DCF-514222AA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03" y="2436770"/>
            <a:ext cx="3240000" cy="3240000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9D014543-F727-3823-D0CB-74D0AB812522}"/>
              </a:ext>
            </a:extLst>
          </p:cNvPr>
          <p:cNvSpPr/>
          <p:nvPr/>
        </p:nvSpPr>
        <p:spPr>
          <a:xfrm>
            <a:off x="4362450" y="3723427"/>
            <a:ext cx="419100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76FF57B-32C9-376B-BEE8-B1EF01700400}"/>
              </a:ext>
            </a:extLst>
          </p:cNvPr>
          <p:cNvSpPr txBox="1"/>
          <p:nvPr/>
        </p:nvSpPr>
        <p:spPr>
          <a:xfrm>
            <a:off x="5498711" y="2016450"/>
            <a:ext cx="2598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/>
              <a:t>検出結果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A0A480A-6047-E0EE-D45F-67AB0B345396}"/>
              </a:ext>
            </a:extLst>
          </p:cNvPr>
          <p:cNvSpPr txBox="1"/>
          <p:nvPr/>
        </p:nvSpPr>
        <p:spPr>
          <a:xfrm>
            <a:off x="443721" y="6176963"/>
            <a:ext cx="82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200" dirty="0"/>
              <a:t>[5]</a:t>
            </a:r>
            <a:r>
              <a:rPr lang="ja-JP" altLang="en-US" sz="1200" dirty="0"/>
              <a:t> </a:t>
            </a:r>
            <a:r>
              <a:rPr lang="en-US" altLang="ja-JP" sz="1200" dirty="0"/>
              <a:t>:</a:t>
            </a:r>
            <a:r>
              <a:rPr lang="ja-JP" altLang="en-US" sz="1200" dirty="0"/>
              <a:t> </a:t>
            </a:r>
            <a:r>
              <a:rPr lang="en-US" altLang="ja-JP" sz="1200" dirty="0"/>
              <a:t>K. Nakamura, R. Huang, T. </a:t>
            </a:r>
            <a:r>
              <a:rPr lang="en-US" altLang="ja-JP" sz="1200" dirty="0" err="1"/>
              <a:t>Yamazato</a:t>
            </a:r>
            <a:r>
              <a:rPr lang="en-US" altLang="ja-JP" sz="1200" dirty="0"/>
              <a:t>, M. Kinoshita, K. Kamakura, S. Arai, T. </a:t>
            </a:r>
            <a:r>
              <a:rPr lang="en-US" altLang="ja-JP" sz="1200" dirty="0" err="1"/>
              <a:t>Yendo</a:t>
            </a:r>
            <a:r>
              <a:rPr lang="en-US" altLang="ja-JP" sz="1200" dirty="0"/>
              <a:t>, T. </a:t>
            </a:r>
            <a:r>
              <a:rPr lang="en-US" altLang="ja-JP" sz="1200" dirty="0" err="1"/>
              <a:t>Fujii</a:t>
            </a:r>
            <a:r>
              <a:rPr lang="en-US" altLang="ja-JP" sz="1200" dirty="0"/>
              <a:t>, “Roadside LED Array Acquisition For Road-to-Vehicle Visible Light Communication Using Spatial-Temporal Gradient Values,” IEICE Communications Express, Aug 2022.</a:t>
            </a:r>
            <a:endParaRPr kumimoji="1" lang="en-US" altLang="ja-JP" sz="1200" dirty="0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15F599D-A4D0-BD56-D254-A1C5B285BBE3}"/>
              </a:ext>
            </a:extLst>
          </p:cNvPr>
          <p:cNvSpPr/>
          <p:nvPr/>
        </p:nvSpPr>
        <p:spPr>
          <a:xfrm>
            <a:off x="6020857" y="3171825"/>
            <a:ext cx="256118" cy="526221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E691BAA3-623C-CAE8-C612-71A5357E7F88}"/>
              </a:ext>
            </a:extLst>
          </p:cNvPr>
          <p:cNvSpPr/>
          <p:nvPr/>
        </p:nvSpPr>
        <p:spPr>
          <a:xfrm>
            <a:off x="5745832" y="3704790"/>
            <a:ext cx="256118" cy="255600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31ED32FC-17B0-83C1-9D1F-8D8A17A60886}"/>
              </a:ext>
            </a:extLst>
          </p:cNvPr>
          <p:cNvSpPr/>
          <p:nvPr/>
        </p:nvSpPr>
        <p:spPr>
          <a:xfrm>
            <a:off x="6275934" y="4246595"/>
            <a:ext cx="256118" cy="255600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3DE5908-C22B-7448-8202-9E2862EBBF67}"/>
              </a:ext>
            </a:extLst>
          </p:cNvPr>
          <p:cNvSpPr txBox="1"/>
          <p:nvPr/>
        </p:nvSpPr>
        <p:spPr>
          <a:xfrm>
            <a:off x="5150013" y="5154157"/>
            <a:ext cx="16411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chemeClr val="accent2"/>
                </a:solidFill>
              </a:rPr>
              <a:t>未検出</a:t>
            </a:r>
            <a:r>
              <a:rPr kumimoji="1" lang="en-US" altLang="ja-JP" sz="1400" b="1" dirty="0">
                <a:solidFill>
                  <a:schemeClr val="accent2"/>
                </a:solidFill>
              </a:rPr>
              <a:t>LED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83A4BC0-5897-2B3F-72F1-FC11693CF3BB}"/>
              </a:ext>
            </a:extLst>
          </p:cNvPr>
          <p:cNvCxnSpPr/>
          <p:nvPr/>
        </p:nvCxnSpPr>
        <p:spPr>
          <a:xfrm flipH="1">
            <a:off x="5602815" y="3960390"/>
            <a:ext cx="143017" cy="1171912"/>
          </a:xfrm>
          <a:prstGeom prst="line">
            <a:avLst/>
          </a:prstGeom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FFBBD57-89F0-C1DC-44C8-3153BDFE0235}"/>
              </a:ext>
            </a:extLst>
          </p:cNvPr>
          <p:cNvSpPr txBox="1"/>
          <p:nvPr/>
        </p:nvSpPr>
        <p:spPr>
          <a:xfrm>
            <a:off x="2077704" y="5461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空間勾配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BFDC185-8C2A-33B8-D7D8-DA5A7A95BF12}"/>
              </a:ext>
            </a:extLst>
          </p:cNvPr>
          <p:cNvSpPr txBox="1"/>
          <p:nvPr/>
        </p:nvSpPr>
        <p:spPr>
          <a:xfrm>
            <a:off x="591088" y="3388250"/>
            <a:ext cx="461665" cy="10209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/>
              <a:t>時間勾配</a:t>
            </a: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5EACA663-AF53-3D72-8670-5EC2B1D1C6E1}"/>
              </a:ext>
            </a:extLst>
          </p:cNvPr>
          <p:cNvSpPr/>
          <p:nvPr/>
        </p:nvSpPr>
        <p:spPr>
          <a:xfrm>
            <a:off x="7196084" y="4769447"/>
            <a:ext cx="102889" cy="264724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80DEE18B-3238-5971-E58D-BE708F72818F}"/>
              </a:ext>
            </a:extLst>
          </p:cNvPr>
          <p:cNvSpPr/>
          <p:nvPr/>
        </p:nvSpPr>
        <p:spPr>
          <a:xfrm>
            <a:off x="7465605" y="4504723"/>
            <a:ext cx="102889" cy="264724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3410C832-AB50-20D7-EDC3-68D56C72015F}"/>
              </a:ext>
            </a:extLst>
          </p:cNvPr>
          <p:cNvSpPr/>
          <p:nvPr/>
        </p:nvSpPr>
        <p:spPr>
          <a:xfrm rot="5400000">
            <a:off x="7673078" y="4181400"/>
            <a:ext cx="102889" cy="264724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66A0816B-61D2-9D0E-5777-0526194BB529}"/>
              </a:ext>
            </a:extLst>
          </p:cNvPr>
          <p:cNvSpPr/>
          <p:nvPr/>
        </p:nvSpPr>
        <p:spPr>
          <a:xfrm>
            <a:off x="5875990" y="4495645"/>
            <a:ext cx="102889" cy="264724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157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16B54-9EE3-4B95-8C1E-03875124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研究目的と内容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BB9FC5-9A76-4C41-99EE-AE8B2DE8D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2" y="805776"/>
            <a:ext cx="8626416" cy="57601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発表内容</a:t>
            </a:r>
            <a:endParaRPr lang="en-US" altLang="ja-JP" b="1" dirty="0"/>
          </a:p>
          <a:p>
            <a:r>
              <a:rPr lang="ja-JP" altLang="en-US" dirty="0"/>
              <a:t>時空間勾配を分類の機械学習モデル </a:t>
            </a:r>
            <a:r>
              <a:rPr lang="en-US" altLang="ja-JP" dirty="0"/>
              <a:t>CS-SVM (Cost-Sensitive Support Vector Machine)</a:t>
            </a:r>
            <a:r>
              <a:rPr lang="en-US" altLang="ja-JP" baseline="30000" dirty="0"/>
              <a:t> [6]</a:t>
            </a:r>
            <a:r>
              <a:rPr lang="ja-JP" altLang="en-US" dirty="0"/>
              <a:t>で学習し，得られた決定領域を　閾値曲線として用いる</a:t>
            </a:r>
            <a:r>
              <a:rPr lang="en-US" altLang="ja-JP" dirty="0"/>
              <a:t>LED</a:t>
            </a:r>
            <a:r>
              <a:rPr lang="ja-JP" altLang="en-US" dirty="0"/>
              <a:t>アレイ検出手法の提案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05EEAF-16A0-49AC-A02F-2785CE29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2A1108-95FB-4C59-BE05-9BF92D9458BC}"/>
              </a:ext>
            </a:extLst>
          </p:cNvPr>
          <p:cNvSpPr/>
          <p:nvPr/>
        </p:nvSpPr>
        <p:spPr>
          <a:xfrm>
            <a:off x="497840" y="1528848"/>
            <a:ext cx="8148320" cy="106195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</a:rPr>
              <a:t>撮影画像内の送信機が移動する環境における</a:t>
            </a:r>
            <a:endParaRPr kumimoji="1" lang="en-US" altLang="ja-JP" sz="28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LED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アレイ検出の性能向上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224DFC-07AB-4360-9996-0F44DC0D90F2}"/>
              </a:ext>
            </a:extLst>
          </p:cNvPr>
          <p:cNvSpPr/>
          <p:nvPr/>
        </p:nvSpPr>
        <p:spPr>
          <a:xfrm>
            <a:off x="678815" y="1057641"/>
            <a:ext cx="1654810" cy="4987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研究目的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C6E791-5F2E-51CA-8B92-3CA256C756C5}"/>
              </a:ext>
            </a:extLst>
          </p:cNvPr>
          <p:cNvSpPr txBox="1"/>
          <p:nvPr/>
        </p:nvSpPr>
        <p:spPr>
          <a:xfrm>
            <a:off x="443721" y="6052224"/>
            <a:ext cx="825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200" dirty="0"/>
              <a:t>[6]</a:t>
            </a:r>
            <a:r>
              <a:rPr lang="ja-JP" altLang="en-US" sz="1200" dirty="0"/>
              <a:t> </a:t>
            </a:r>
            <a:r>
              <a:rPr lang="en-US" altLang="ja-JP" sz="1200" dirty="0"/>
              <a:t>: D. Cheng, M. Wu, “A Novel classifier — Weighted Features Cost-sensitive SVM,” IEEE International Conference on Internet of Things (</a:t>
            </a:r>
            <a:r>
              <a:rPr lang="en-US" altLang="ja-JP" sz="1200" dirty="0" err="1"/>
              <a:t>iThings</a:t>
            </a:r>
            <a:r>
              <a:rPr lang="en-US" altLang="ja-JP" sz="1200" dirty="0"/>
              <a:t>) and IEEE Green Computing and Communications (</a:t>
            </a:r>
            <a:r>
              <a:rPr lang="en-US" altLang="ja-JP" sz="1200" dirty="0" err="1"/>
              <a:t>GreenCom</a:t>
            </a:r>
            <a:r>
              <a:rPr lang="en-US" altLang="ja-JP" sz="1200" dirty="0"/>
              <a:t>) and IEEE Cyber, Physical and Social Computing (</a:t>
            </a:r>
            <a:r>
              <a:rPr lang="en-US" altLang="ja-JP" sz="1200" dirty="0" err="1"/>
              <a:t>CPSCom</a:t>
            </a:r>
            <a:r>
              <a:rPr lang="en-US" altLang="ja-JP" sz="1200" dirty="0"/>
              <a:t>) and IEEE Smart Data (</a:t>
            </a:r>
            <a:r>
              <a:rPr lang="en-US" altLang="ja-JP" sz="1200" dirty="0" err="1"/>
              <a:t>SmartData</a:t>
            </a:r>
            <a:r>
              <a:rPr lang="en-US" altLang="ja-JP" sz="1200" dirty="0"/>
              <a:t>), pp.598-603, Dec 2016.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074451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/>
          <a:lstStyle/>
          <a:p>
            <a:r>
              <a:rPr lang="ja-JP" altLang="en-US" dirty="0"/>
              <a:t>提案手法による閾値曲線の導出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CS-SVM</a:t>
            </a:r>
            <a:r>
              <a:rPr lang="ja-JP" altLang="en-US" dirty="0"/>
              <a:t>による学習の流れは以下の通り</a:t>
            </a:r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E653554-FA9F-59B7-474B-9C16C330F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3200395"/>
            <a:ext cx="2520000" cy="254668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B221A2-0EFF-30DE-0A9D-42E12A1DD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04" y="3200395"/>
            <a:ext cx="2520000" cy="254668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FF89245-FCC9-3B1D-28E3-DB2652B71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45" y="3200395"/>
            <a:ext cx="2520000" cy="2546683"/>
          </a:xfrm>
          <a:prstGeom prst="rect">
            <a:avLst/>
          </a:prstGeom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CD9F1EE0-9865-FB70-D67F-E21D623DBF84}"/>
              </a:ext>
            </a:extLst>
          </p:cNvPr>
          <p:cNvSpPr/>
          <p:nvPr/>
        </p:nvSpPr>
        <p:spPr>
          <a:xfrm>
            <a:off x="2956715" y="220058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14A7A2-B386-87BB-839F-AC36FB037870}"/>
              </a:ext>
            </a:extLst>
          </p:cNvPr>
          <p:cNvSpPr txBox="1"/>
          <p:nvPr/>
        </p:nvSpPr>
        <p:spPr>
          <a:xfrm>
            <a:off x="443721" y="6216992"/>
            <a:ext cx="825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200" dirty="0"/>
              <a:t>[7]</a:t>
            </a:r>
            <a:r>
              <a:rPr lang="ja-JP" altLang="en-US" sz="1200" dirty="0"/>
              <a:t> </a:t>
            </a:r>
            <a:r>
              <a:rPr lang="en-US" altLang="ja-JP" sz="1200" dirty="0"/>
              <a:t>:</a:t>
            </a:r>
            <a:r>
              <a:rPr lang="ja-JP" altLang="en-US" sz="1200" dirty="0"/>
              <a:t> </a:t>
            </a:r>
            <a:r>
              <a:rPr lang="en-US" altLang="ja-JP" sz="1200" dirty="0"/>
              <a:t>C.M. Bishop and N.M. </a:t>
            </a:r>
            <a:r>
              <a:rPr lang="en-US" altLang="ja-JP" sz="1200" dirty="0" err="1"/>
              <a:t>Nasrabadi</a:t>
            </a:r>
            <a:r>
              <a:rPr lang="en-US" altLang="ja-JP" sz="1200" dirty="0"/>
              <a:t>, Pattern Recognition and Machine Learning, springer, 2006. </a:t>
            </a:r>
            <a:endParaRPr kumimoji="1" lang="en-US" altLang="ja-JP" sz="1200" dirty="0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60FA8DA6-5750-53F5-E823-47814EB4CAB8}"/>
              </a:ext>
            </a:extLst>
          </p:cNvPr>
          <p:cNvSpPr/>
          <p:nvPr/>
        </p:nvSpPr>
        <p:spPr>
          <a:xfrm>
            <a:off x="288000" y="1559856"/>
            <a:ext cx="2664000" cy="1917428"/>
          </a:xfrm>
          <a:custGeom>
            <a:avLst/>
            <a:gdLst>
              <a:gd name="connsiteX0" fmla="*/ 0 w 2664000"/>
              <a:gd name="connsiteY0" fmla="*/ 0 h 1917428"/>
              <a:gd name="connsiteX1" fmla="*/ 2664000 w 2664000"/>
              <a:gd name="connsiteY1" fmla="*/ 0 h 1917428"/>
              <a:gd name="connsiteX2" fmla="*/ 2664000 w 2664000"/>
              <a:gd name="connsiteY2" fmla="*/ 1492808 h 1917428"/>
              <a:gd name="connsiteX3" fmla="*/ 1478050 w 2664000"/>
              <a:gd name="connsiteY3" fmla="*/ 1492808 h 1917428"/>
              <a:gd name="connsiteX4" fmla="*/ 1223406 w 2664000"/>
              <a:gd name="connsiteY4" fmla="*/ 1917428 h 1917428"/>
              <a:gd name="connsiteX5" fmla="*/ 1185950 w 2664000"/>
              <a:gd name="connsiteY5" fmla="*/ 1492808 h 1917428"/>
              <a:gd name="connsiteX6" fmla="*/ 0 w 2664000"/>
              <a:gd name="connsiteY6" fmla="*/ 1492808 h 1917428"/>
              <a:gd name="connsiteX7" fmla="*/ 0 w 2664000"/>
              <a:gd name="connsiteY7" fmla="*/ 0 h 191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4000" h="1917428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8050" y="1492808"/>
                </a:lnTo>
                <a:lnTo>
                  <a:pt x="1223406" y="1917428"/>
                </a:lnTo>
                <a:lnTo>
                  <a:pt x="1185950" y="1492808"/>
                </a:lnTo>
                <a:lnTo>
                  <a:pt x="0" y="1492808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時空間勾配を特徴量に持つラベル付きデータセットを作成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D1C6E07B-F112-8786-8D99-935C50423743}"/>
              </a:ext>
            </a:extLst>
          </p:cNvPr>
          <p:cNvSpPr/>
          <p:nvPr/>
        </p:nvSpPr>
        <p:spPr>
          <a:xfrm>
            <a:off x="3240000" y="1559856"/>
            <a:ext cx="2664000" cy="1914701"/>
          </a:xfrm>
          <a:custGeom>
            <a:avLst/>
            <a:gdLst>
              <a:gd name="connsiteX0" fmla="*/ 0 w 2664000"/>
              <a:gd name="connsiteY0" fmla="*/ 0 h 1914701"/>
              <a:gd name="connsiteX1" fmla="*/ 2664000 w 2664000"/>
              <a:gd name="connsiteY1" fmla="*/ 0 h 1914701"/>
              <a:gd name="connsiteX2" fmla="*/ 2664000 w 2664000"/>
              <a:gd name="connsiteY2" fmla="*/ 1492808 h 1914701"/>
              <a:gd name="connsiteX3" fmla="*/ 1473837 w 2664000"/>
              <a:gd name="connsiteY3" fmla="*/ 1492808 h 1914701"/>
              <a:gd name="connsiteX4" fmla="*/ 1347333 w 2664000"/>
              <a:gd name="connsiteY4" fmla="*/ 1914701 h 1914701"/>
              <a:gd name="connsiteX5" fmla="*/ 1183613 w 2664000"/>
              <a:gd name="connsiteY5" fmla="*/ 1492808 h 1914701"/>
              <a:gd name="connsiteX6" fmla="*/ 0 w 2664000"/>
              <a:gd name="connsiteY6" fmla="*/ 1492808 h 191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00" h="1914701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3837" y="1492808"/>
                </a:lnTo>
                <a:lnTo>
                  <a:pt x="1347333" y="1914701"/>
                </a:lnTo>
                <a:lnTo>
                  <a:pt x="1183613" y="1492808"/>
                </a:lnTo>
                <a:lnTo>
                  <a:pt x="0" y="149280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背景データに対して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𝑘平均法アンダー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サンプリング</a:t>
            </a:r>
            <a:r>
              <a:rPr lang="en-US" altLang="ja-JP" baseline="30000" dirty="0">
                <a:solidFill>
                  <a:schemeClr val="tx1"/>
                </a:solidFill>
              </a:rPr>
              <a:t>[7]</a:t>
            </a:r>
            <a:r>
              <a:rPr kumimoji="1" lang="ja-JP" altLang="en-US" dirty="0">
                <a:solidFill>
                  <a:schemeClr val="tx1"/>
                </a:solidFill>
              </a:rPr>
              <a:t>によるデータ分布の均一化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5238FC0F-E29C-2191-E1D8-09A1BAD0C065}"/>
              </a:ext>
            </a:extLst>
          </p:cNvPr>
          <p:cNvSpPr/>
          <p:nvPr/>
        </p:nvSpPr>
        <p:spPr>
          <a:xfrm>
            <a:off x="6192000" y="1559856"/>
            <a:ext cx="2664000" cy="1914701"/>
          </a:xfrm>
          <a:custGeom>
            <a:avLst/>
            <a:gdLst>
              <a:gd name="connsiteX0" fmla="*/ 0 w 2664000"/>
              <a:gd name="connsiteY0" fmla="*/ 0 h 1914701"/>
              <a:gd name="connsiteX1" fmla="*/ 2664000 w 2664000"/>
              <a:gd name="connsiteY1" fmla="*/ 0 h 1914701"/>
              <a:gd name="connsiteX2" fmla="*/ 2664000 w 2664000"/>
              <a:gd name="connsiteY2" fmla="*/ 1492808 h 1914701"/>
              <a:gd name="connsiteX3" fmla="*/ 1477679 w 2664000"/>
              <a:gd name="connsiteY3" fmla="*/ 1492808 h 1914701"/>
              <a:gd name="connsiteX4" fmla="*/ 1420176 w 2664000"/>
              <a:gd name="connsiteY4" fmla="*/ 1914701 h 1914701"/>
              <a:gd name="connsiteX5" fmla="*/ 1187455 w 2664000"/>
              <a:gd name="connsiteY5" fmla="*/ 1492808 h 1914701"/>
              <a:gd name="connsiteX6" fmla="*/ 0 w 2664000"/>
              <a:gd name="connsiteY6" fmla="*/ 1492808 h 191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00" h="1914701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7679" y="1492808"/>
                </a:lnTo>
                <a:lnTo>
                  <a:pt x="1420176" y="1914701"/>
                </a:lnTo>
                <a:lnTo>
                  <a:pt x="1187455" y="1492808"/>
                </a:lnTo>
                <a:lnTo>
                  <a:pt x="0" y="149280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提案手法である</a:t>
            </a:r>
            <a:r>
              <a:rPr kumimoji="1" lang="en-US" altLang="ja-JP" dirty="0">
                <a:solidFill>
                  <a:schemeClr val="tx1"/>
                </a:solidFill>
              </a:rPr>
              <a:t>CS-SVM</a:t>
            </a:r>
            <a:r>
              <a:rPr kumimoji="1" lang="ja-JP" altLang="en-US" dirty="0">
                <a:solidFill>
                  <a:schemeClr val="tx1"/>
                </a:solidFill>
              </a:rPr>
              <a:t>による学習を行い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閾値曲線を導出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796BE06C-F87F-D427-63C3-9E7AC50A84B8}"/>
              </a:ext>
            </a:extLst>
          </p:cNvPr>
          <p:cNvSpPr/>
          <p:nvPr/>
        </p:nvSpPr>
        <p:spPr>
          <a:xfrm>
            <a:off x="5898306" y="220058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71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/>
          <a:lstStyle/>
          <a:p>
            <a:r>
              <a:rPr lang="ja-JP" altLang="en-US" dirty="0"/>
              <a:t>提案手法による閾値曲線の導出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CS-SVM</a:t>
            </a:r>
            <a:r>
              <a:rPr lang="ja-JP" altLang="en-US" dirty="0"/>
              <a:t>による学習の流れは以下の通り</a:t>
            </a:r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E653554-FA9F-59B7-474B-9C16C330F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3200395"/>
            <a:ext cx="2520000" cy="254668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B221A2-0EFF-30DE-0A9D-42E12A1DD71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04" y="3200395"/>
            <a:ext cx="2520000" cy="254668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FF89245-FCC9-3B1D-28E3-DB2652B7193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45" y="3200395"/>
            <a:ext cx="2520000" cy="2546683"/>
          </a:xfrm>
          <a:prstGeom prst="rect">
            <a:avLst/>
          </a:prstGeom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CD9F1EE0-9865-FB70-D67F-E21D623DBF84}"/>
              </a:ext>
            </a:extLst>
          </p:cNvPr>
          <p:cNvSpPr/>
          <p:nvPr/>
        </p:nvSpPr>
        <p:spPr>
          <a:xfrm>
            <a:off x="2956715" y="220058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60FA8DA6-5750-53F5-E823-47814EB4CAB8}"/>
              </a:ext>
            </a:extLst>
          </p:cNvPr>
          <p:cNvSpPr/>
          <p:nvPr/>
        </p:nvSpPr>
        <p:spPr>
          <a:xfrm>
            <a:off x="288000" y="1559856"/>
            <a:ext cx="2664000" cy="1917428"/>
          </a:xfrm>
          <a:custGeom>
            <a:avLst/>
            <a:gdLst>
              <a:gd name="connsiteX0" fmla="*/ 0 w 2664000"/>
              <a:gd name="connsiteY0" fmla="*/ 0 h 1917428"/>
              <a:gd name="connsiteX1" fmla="*/ 2664000 w 2664000"/>
              <a:gd name="connsiteY1" fmla="*/ 0 h 1917428"/>
              <a:gd name="connsiteX2" fmla="*/ 2664000 w 2664000"/>
              <a:gd name="connsiteY2" fmla="*/ 1492808 h 1917428"/>
              <a:gd name="connsiteX3" fmla="*/ 1478050 w 2664000"/>
              <a:gd name="connsiteY3" fmla="*/ 1492808 h 1917428"/>
              <a:gd name="connsiteX4" fmla="*/ 1223406 w 2664000"/>
              <a:gd name="connsiteY4" fmla="*/ 1917428 h 1917428"/>
              <a:gd name="connsiteX5" fmla="*/ 1185950 w 2664000"/>
              <a:gd name="connsiteY5" fmla="*/ 1492808 h 1917428"/>
              <a:gd name="connsiteX6" fmla="*/ 0 w 2664000"/>
              <a:gd name="connsiteY6" fmla="*/ 1492808 h 1917428"/>
              <a:gd name="connsiteX7" fmla="*/ 0 w 2664000"/>
              <a:gd name="connsiteY7" fmla="*/ 0 h 191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4000" h="1917428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8050" y="1492808"/>
                </a:lnTo>
                <a:lnTo>
                  <a:pt x="1223406" y="1917428"/>
                </a:lnTo>
                <a:lnTo>
                  <a:pt x="1185950" y="1492808"/>
                </a:lnTo>
                <a:lnTo>
                  <a:pt x="0" y="1492808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時空間勾配を特徴量に持つラベル付きデータセットを作成</a:t>
            </a:r>
            <a:r>
              <a:rPr lang="en-US" altLang="ja-JP" b="1" baseline="30000" dirty="0">
                <a:solidFill>
                  <a:schemeClr val="tx1"/>
                </a:solidFill>
              </a:rPr>
              <a:t>[5] 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endParaRPr kumimoji="1"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D1C6E07B-F112-8786-8D99-935C50423743}"/>
              </a:ext>
            </a:extLst>
          </p:cNvPr>
          <p:cNvSpPr/>
          <p:nvPr/>
        </p:nvSpPr>
        <p:spPr>
          <a:xfrm>
            <a:off x="3240000" y="1559856"/>
            <a:ext cx="2664000" cy="1914701"/>
          </a:xfrm>
          <a:custGeom>
            <a:avLst/>
            <a:gdLst>
              <a:gd name="connsiteX0" fmla="*/ 0 w 2664000"/>
              <a:gd name="connsiteY0" fmla="*/ 0 h 1914701"/>
              <a:gd name="connsiteX1" fmla="*/ 2664000 w 2664000"/>
              <a:gd name="connsiteY1" fmla="*/ 0 h 1914701"/>
              <a:gd name="connsiteX2" fmla="*/ 2664000 w 2664000"/>
              <a:gd name="connsiteY2" fmla="*/ 1492808 h 1914701"/>
              <a:gd name="connsiteX3" fmla="*/ 1473837 w 2664000"/>
              <a:gd name="connsiteY3" fmla="*/ 1492808 h 1914701"/>
              <a:gd name="connsiteX4" fmla="*/ 1347333 w 2664000"/>
              <a:gd name="connsiteY4" fmla="*/ 1914701 h 1914701"/>
              <a:gd name="connsiteX5" fmla="*/ 1183613 w 2664000"/>
              <a:gd name="connsiteY5" fmla="*/ 1492808 h 1914701"/>
              <a:gd name="connsiteX6" fmla="*/ 0 w 2664000"/>
              <a:gd name="connsiteY6" fmla="*/ 1492808 h 191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00" h="1914701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3837" y="1492808"/>
                </a:lnTo>
                <a:lnTo>
                  <a:pt x="1347333" y="1914701"/>
                </a:lnTo>
                <a:lnTo>
                  <a:pt x="1183613" y="1492808"/>
                </a:lnTo>
                <a:lnTo>
                  <a:pt x="0" y="1492808"/>
                </a:lnTo>
                <a:close/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背景データに対して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𝑘平均法アンダー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サンプリングによるデータ分布の均一化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kumimoji="1"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5238FC0F-E29C-2191-E1D8-09A1BAD0C065}"/>
              </a:ext>
            </a:extLst>
          </p:cNvPr>
          <p:cNvSpPr/>
          <p:nvPr/>
        </p:nvSpPr>
        <p:spPr>
          <a:xfrm>
            <a:off x="6192000" y="1559856"/>
            <a:ext cx="2664000" cy="1914701"/>
          </a:xfrm>
          <a:custGeom>
            <a:avLst/>
            <a:gdLst>
              <a:gd name="connsiteX0" fmla="*/ 0 w 2664000"/>
              <a:gd name="connsiteY0" fmla="*/ 0 h 1914701"/>
              <a:gd name="connsiteX1" fmla="*/ 2664000 w 2664000"/>
              <a:gd name="connsiteY1" fmla="*/ 0 h 1914701"/>
              <a:gd name="connsiteX2" fmla="*/ 2664000 w 2664000"/>
              <a:gd name="connsiteY2" fmla="*/ 1492808 h 1914701"/>
              <a:gd name="connsiteX3" fmla="*/ 1477679 w 2664000"/>
              <a:gd name="connsiteY3" fmla="*/ 1492808 h 1914701"/>
              <a:gd name="connsiteX4" fmla="*/ 1420176 w 2664000"/>
              <a:gd name="connsiteY4" fmla="*/ 1914701 h 1914701"/>
              <a:gd name="connsiteX5" fmla="*/ 1187455 w 2664000"/>
              <a:gd name="connsiteY5" fmla="*/ 1492808 h 1914701"/>
              <a:gd name="connsiteX6" fmla="*/ 0 w 2664000"/>
              <a:gd name="connsiteY6" fmla="*/ 1492808 h 191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00" h="1914701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7679" y="1492808"/>
                </a:lnTo>
                <a:lnTo>
                  <a:pt x="1420176" y="1914701"/>
                </a:lnTo>
                <a:lnTo>
                  <a:pt x="1187455" y="1492808"/>
                </a:lnTo>
                <a:lnTo>
                  <a:pt x="0" y="1492808"/>
                </a:lnTo>
                <a:close/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提案手法である</a:t>
            </a: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CS-SVM</a:t>
            </a:r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による学習を行い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閾値曲線を導出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kumimoji="1"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796BE06C-F87F-D427-63C3-9E7AC50A84B8}"/>
              </a:ext>
            </a:extLst>
          </p:cNvPr>
          <p:cNvSpPr/>
          <p:nvPr/>
        </p:nvSpPr>
        <p:spPr>
          <a:xfrm>
            <a:off x="5898306" y="220058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3F97C88-9CB2-C156-BFAC-6EAD80B06FEB}"/>
              </a:ext>
            </a:extLst>
          </p:cNvPr>
          <p:cNvSpPr txBox="1"/>
          <p:nvPr/>
        </p:nvSpPr>
        <p:spPr>
          <a:xfrm>
            <a:off x="443721" y="6176963"/>
            <a:ext cx="82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200" dirty="0"/>
              <a:t>[5]</a:t>
            </a:r>
            <a:r>
              <a:rPr lang="ja-JP" altLang="en-US" sz="1200" dirty="0"/>
              <a:t> </a:t>
            </a:r>
            <a:r>
              <a:rPr lang="en-US" altLang="ja-JP" sz="1200" dirty="0"/>
              <a:t>:</a:t>
            </a:r>
            <a:r>
              <a:rPr lang="ja-JP" altLang="en-US" sz="1200" dirty="0"/>
              <a:t> </a:t>
            </a:r>
            <a:r>
              <a:rPr lang="en-US" altLang="ja-JP" sz="1200" dirty="0"/>
              <a:t>K. Nakamura, R. Huang, T. </a:t>
            </a:r>
            <a:r>
              <a:rPr lang="en-US" altLang="ja-JP" sz="1200" dirty="0" err="1"/>
              <a:t>Yamazato</a:t>
            </a:r>
            <a:r>
              <a:rPr lang="en-US" altLang="ja-JP" sz="1200" dirty="0"/>
              <a:t>, M. Kinoshita, K. Kamakura, S. Arai, T. </a:t>
            </a:r>
            <a:r>
              <a:rPr lang="en-US" altLang="ja-JP" sz="1200" dirty="0" err="1"/>
              <a:t>Yendo</a:t>
            </a:r>
            <a:r>
              <a:rPr lang="en-US" altLang="ja-JP" sz="1200" dirty="0"/>
              <a:t>, T. </a:t>
            </a:r>
            <a:r>
              <a:rPr lang="en-US" altLang="ja-JP" sz="1200" dirty="0" err="1"/>
              <a:t>Fujii</a:t>
            </a:r>
            <a:r>
              <a:rPr lang="en-US" altLang="ja-JP" sz="1200" dirty="0"/>
              <a:t>, “Roadside LED Array Acquisition For Road-to-Vehicle Visible Light Communication Using Spatial-Temporal Gradient Values,” IEICE Communications Express, Aug 2022.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66993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/>
          <a:lstStyle/>
          <a:p>
            <a:r>
              <a:rPr lang="ja-JP" altLang="en-US" dirty="0"/>
              <a:t>提案手法による閾値曲線の導出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CS-SVM</a:t>
            </a:r>
            <a:r>
              <a:rPr lang="ja-JP" altLang="en-US" dirty="0"/>
              <a:t>による学習の流れは以下の通り</a:t>
            </a:r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E653554-FA9F-59B7-474B-9C16C330F5C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3200395"/>
            <a:ext cx="2520000" cy="254668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B221A2-0EFF-30DE-0A9D-42E12A1DD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04" y="3200395"/>
            <a:ext cx="2520000" cy="254668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FF89245-FCC9-3B1D-28E3-DB2652B7193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45" y="3200395"/>
            <a:ext cx="2520000" cy="2546683"/>
          </a:xfrm>
          <a:prstGeom prst="rect">
            <a:avLst/>
          </a:prstGeom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CD9F1EE0-9865-FB70-D67F-E21D623DBF84}"/>
              </a:ext>
            </a:extLst>
          </p:cNvPr>
          <p:cNvSpPr/>
          <p:nvPr/>
        </p:nvSpPr>
        <p:spPr>
          <a:xfrm>
            <a:off x="2956715" y="220058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60FA8DA6-5750-53F5-E823-47814EB4CAB8}"/>
              </a:ext>
            </a:extLst>
          </p:cNvPr>
          <p:cNvSpPr/>
          <p:nvPr/>
        </p:nvSpPr>
        <p:spPr>
          <a:xfrm>
            <a:off x="288000" y="1559856"/>
            <a:ext cx="2664000" cy="1917428"/>
          </a:xfrm>
          <a:custGeom>
            <a:avLst/>
            <a:gdLst>
              <a:gd name="connsiteX0" fmla="*/ 0 w 2664000"/>
              <a:gd name="connsiteY0" fmla="*/ 0 h 1917428"/>
              <a:gd name="connsiteX1" fmla="*/ 2664000 w 2664000"/>
              <a:gd name="connsiteY1" fmla="*/ 0 h 1917428"/>
              <a:gd name="connsiteX2" fmla="*/ 2664000 w 2664000"/>
              <a:gd name="connsiteY2" fmla="*/ 1492808 h 1917428"/>
              <a:gd name="connsiteX3" fmla="*/ 1478050 w 2664000"/>
              <a:gd name="connsiteY3" fmla="*/ 1492808 h 1917428"/>
              <a:gd name="connsiteX4" fmla="*/ 1223406 w 2664000"/>
              <a:gd name="connsiteY4" fmla="*/ 1917428 h 1917428"/>
              <a:gd name="connsiteX5" fmla="*/ 1185950 w 2664000"/>
              <a:gd name="connsiteY5" fmla="*/ 1492808 h 1917428"/>
              <a:gd name="connsiteX6" fmla="*/ 0 w 2664000"/>
              <a:gd name="connsiteY6" fmla="*/ 1492808 h 1917428"/>
              <a:gd name="connsiteX7" fmla="*/ 0 w 2664000"/>
              <a:gd name="connsiteY7" fmla="*/ 0 h 191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4000" h="1917428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8050" y="1492808"/>
                </a:lnTo>
                <a:lnTo>
                  <a:pt x="1223406" y="1917428"/>
                </a:lnTo>
                <a:lnTo>
                  <a:pt x="1185950" y="1492808"/>
                </a:lnTo>
                <a:lnTo>
                  <a:pt x="0" y="1492808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時空間勾配を特徴量に持つラベル付きデータセットを作成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kumimoji="1" lang="en-US" altLang="ja-JP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D1C6E07B-F112-8786-8D99-935C50423743}"/>
              </a:ext>
            </a:extLst>
          </p:cNvPr>
          <p:cNvSpPr/>
          <p:nvPr/>
        </p:nvSpPr>
        <p:spPr>
          <a:xfrm>
            <a:off x="3240000" y="1559856"/>
            <a:ext cx="2664000" cy="1914701"/>
          </a:xfrm>
          <a:custGeom>
            <a:avLst/>
            <a:gdLst>
              <a:gd name="connsiteX0" fmla="*/ 0 w 2664000"/>
              <a:gd name="connsiteY0" fmla="*/ 0 h 1914701"/>
              <a:gd name="connsiteX1" fmla="*/ 2664000 w 2664000"/>
              <a:gd name="connsiteY1" fmla="*/ 0 h 1914701"/>
              <a:gd name="connsiteX2" fmla="*/ 2664000 w 2664000"/>
              <a:gd name="connsiteY2" fmla="*/ 1492808 h 1914701"/>
              <a:gd name="connsiteX3" fmla="*/ 1473837 w 2664000"/>
              <a:gd name="connsiteY3" fmla="*/ 1492808 h 1914701"/>
              <a:gd name="connsiteX4" fmla="*/ 1347333 w 2664000"/>
              <a:gd name="connsiteY4" fmla="*/ 1914701 h 1914701"/>
              <a:gd name="connsiteX5" fmla="*/ 1183613 w 2664000"/>
              <a:gd name="connsiteY5" fmla="*/ 1492808 h 1914701"/>
              <a:gd name="connsiteX6" fmla="*/ 0 w 2664000"/>
              <a:gd name="connsiteY6" fmla="*/ 1492808 h 191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00" h="1914701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3837" y="1492808"/>
                </a:lnTo>
                <a:lnTo>
                  <a:pt x="1347333" y="1914701"/>
                </a:lnTo>
                <a:lnTo>
                  <a:pt x="1183613" y="1492808"/>
                </a:lnTo>
                <a:lnTo>
                  <a:pt x="0" y="149280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背景データに対して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𝑘平均法アンダー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サンプリングによるデータ分布の均一化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5238FC0F-E29C-2191-E1D8-09A1BAD0C065}"/>
              </a:ext>
            </a:extLst>
          </p:cNvPr>
          <p:cNvSpPr/>
          <p:nvPr/>
        </p:nvSpPr>
        <p:spPr>
          <a:xfrm>
            <a:off x="6192000" y="1559856"/>
            <a:ext cx="2664000" cy="1914701"/>
          </a:xfrm>
          <a:custGeom>
            <a:avLst/>
            <a:gdLst>
              <a:gd name="connsiteX0" fmla="*/ 0 w 2664000"/>
              <a:gd name="connsiteY0" fmla="*/ 0 h 1914701"/>
              <a:gd name="connsiteX1" fmla="*/ 2664000 w 2664000"/>
              <a:gd name="connsiteY1" fmla="*/ 0 h 1914701"/>
              <a:gd name="connsiteX2" fmla="*/ 2664000 w 2664000"/>
              <a:gd name="connsiteY2" fmla="*/ 1492808 h 1914701"/>
              <a:gd name="connsiteX3" fmla="*/ 1477679 w 2664000"/>
              <a:gd name="connsiteY3" fmla="*/ 1492808 h 1914701"/>
              <a:gd name="connsiteX4" fmla="*/ 1420176 w 2664000"/>
              <a:gd name="connsiteY4" fmla="*/ 1914701 h 1914701"/>
              <a:gd name="connsiteX5" fmla="*/ 1187455 w 2664000"/>
              <a:gd name="connsiteY5" fmla="*/ 1492808 h 1914701"/>
              <a:gd name="connsiteX6" fmla="*/ 0 w 2664000"/>
              <a:gd name="connsiteY6" fmla="*/ 1492808 h 191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00" h="1914701">
                <a:moveTo>
                  <a:pt x="0" y="0"/>
                </a:moveTo>
                <a:lnTo>
                  <a:pt x="2664000" y="0"/>
                </a:lnTo>
                <a:lnTo>
                  <a:pt x="2664000" y="1492808"/>
                </a:lnTo>
                <a:lnTo>
                  <a:pt x="1477679" y="1492808"/>
                </a:lnTo>
                <a:lnTo>
                  <a:pt x="1420176" y="1914701"/>
                </a:lnTo>
                <a:lnTo>
                  <a:pt x="1187455" y="1492808"/>
                </a:lnTo>
                <a:lnTo>
                  <a:pt x="0" y="1492808"/>
                </a:lnTo>
                <a:close/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提案手法である</a:t>
            </a: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CS-SVM</a:t>
            </a:r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による学習を行い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閾値曲線を導出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kumimoji="1" lang="ja-JP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796BE06C-F87F-D427-63C3-9E7AC50A84B8}"/>
              </a:ext>
            </a:extLst>
          </p:cNvPr>
          <p:cNvSpPr/>
          <p:nvPr/>
        </p:nvSpPr>
        <p:spPr>
          <a:xfrm>
            <a:off x="5898306" y="2200583"/>
            <a:ext cx="254077" cy="211354"/>
          </a:xfrm>
          <a:prstGeom prst="rightArrow">
            <a:avLst>
              <a:gd name="adj1" fmla="val 26480"/>
              <a:gd name="adj2" fmla="val 5401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18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31739</TotalTime>
  <Words>3072</Words>
  <Application>Microsoft Office PowerPoint</Application>
  <PresentationFormat>画面に合わせる (4:3)</PresentationFormat>
  <Paragraphs>504</Paragraphs>
  <Slides>35</Slides>
  <Notes>16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2" baseType="lpstr">
      <vt:lpstr>游ゴシック</vt:lpstr>
      <vt:lpstr>Arial</vt:lpstr>
      <vt:lpstr>Calibri</vt:lpstr>
      <vt:lpstr>Calibri Light</vt:lpstr>
      <vt:lpstr>Cambria Math</vt:lpstr>
      <vt:lpstr>Wingdings</vt:lpstr>
      <vt:lpstr>Office テーマ</vt:lpstr>
      <vt:lpstr>路車間可視光通信における CS-SVMと時空間勾配を用いた LEDアレイ捕捉手法</vt:lpstr>
      <vt:lpstr>路車間可視光通信の研究動向</vt:lpstr>
      <vt:lpstr>先行研究[1]：従来モデルのLEDアレイ捕捉手法</vt:lpstr>
      <vt:lpstr>先行研究[5] ：提案モデルのLEDアレイ捕捉手法</vt:lpstr>
      <vt:lpstr>研究課題：提案モデルの閾値設定手法</vt:lpstr>
      <vt:lpstr>研究目的と内容</vt:lpstr>
      <vt:lpstr>提案手法による閾値曲線の導出</vt:lpstr>
      <vt:lpstr>提案手法による閾値曲線の導出</vt:lpstr>
      <vt:lpstr>提案手法による閾値曲線の導出</vt:lpstr>
      <vt:lpstr>k平均法アンダーサンプリング[6]</vt:lpstr>
      <vt:lpstr>提案手法による閾値曲線の導出</vt:lpstr>
      <vt:lpstr>CS-SVM (Cost-Sensitive Support Vector Machine)</vt:lpstr>
      <vt:lpstr>撮影実験とラベル付きデータセットの作成</vt:lpstr>
      <vt:lpstr>CS-SVM学習パラメータ</vt:lpstr>
      <vt:lpstr>CS-SVMを用いた提案手法の学習結果</vt:lpstr>
      <vt:lpstr>従来手法と提案手法の閾値性能比較</vt:lpstr>
      <vt:lpstr>まとめ</vt:lpstr>
      <vt:lpstr>補足スライド</vt:lpstr>
      <vt:lpstr>k平均法とクラスタ数の決定について</vt:lpstr>
      <vt:lpstr>k平均法アンダーサンプリングの詳細</vt:lpstr>
      <vt:lpstr>k平均法アンダーサンプリングの効果</vt:lpstr>
      <vt:lpstr>CS-SVMの詳細及びSVMとの比較</vt:lpstr>
      <vt:lpstr>CS-SVMの学習に用いるカーネルの選定</vt:lpstr>
      <vt:lpstr>学習データについて</vt:lpstr>
      <vt:lpstr>機械学習パラメータの決定</vt:lpstr>
      <vt:lpstr>時間勾配と空間勾配</vt:lpstr>
      <vt:lpstr>時間勾配と空間勾配の算出</vt:lpstr>
      <vt:lpstr>時空間勾配の値</vt:lpstr>
      <vt:lpstr>時空間勾配散布図</vt:lpstr>
      <vt:lpstr>時空間勾配散布図</vt:lpstr>
      <vt:lpstr>検出結果の比較画像例</vt:lpstr>
      <vt:lpstr>従来手法と提案手法の比較</vt:lpstr>
      <vt:lpstr>従来手法と提案手法の比較</vt:lpstr>
      <vt:lpstr>先行研究における送信機位置補正の効果</vt:lpstr>
      <vt:lpstr>従来モデルの捕捉手法における閾値設定の課題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 建翔</dc:creator>
  <cp:lastModifiedBy>NAKAMURA Kento</cp:lastModifiedBy>
  <cp:revision>91</cp:revision>
  <dcterms:created xsi:type="dcterms:W3CDTF">2021-06-04T04:13:52Z</dcterms:created>
  <dcterms:modified xsi:type="dcterms:W3CDTF">2022-07-14T07:52:02Z</dcterms:modified>
</cp:coreProperties>
</file>